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67" r:id="rId3"/>
    <p:sldId id="262" r:id="rId4"/>
    <p:sldId id="334" r:id="rId5"/>
    <p:sldId id="313" r:id="rId6"/>
    <p:sldId id="336" r:id="rId7"/>
    <p:sldId id="340" r:id="rId8"/>
    <p:sldId id="341" r:id="rId9"/>
    <p:sldId id="343" r:id="rId10"/>
    <p:sldId id="272" r:id="rId11"/>
    <p:sldId id="326" r:id="rId12"/>
    <p:sldId id="345" r:id="rId13"/>
    <p:sldId id="311" r:id="rId14"/>
  </p:sldIdLst>
  <p:sldSz cx="9144000" cy="5143500" type="screen16x9"/>
  <p:notesSz cx="6858000" cy="9144000"/>
  <p:embeddedFontLst>
    <p:embeddedFont>
      <p:font typeface="Montserrat" pitchFamily="2" charset="77"/>
      <p:regular r:id="rId16"/>
      <p:bold r:id="rId17"/>
      <p:italic r:id="rId18"/>
      <p:boldItalic r:id="rId19"/>
    </p:embeddedFont>
    <p:embeddedFont>
      <p:font typeface="Montserrat ExtraBold" panose="020F0502020204030204" pitchFamily="34" charset="0"/>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33"/>
    <a:srgbClr val="017B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095CC9-669C-4A8C-826E-31DE44652CDB}">
  <a:tblStyle styleId="{5C095CC9-669C-4A8C-826E-31DE44652C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p:restoredTop sz="82787"/>
  </p:normalViewPr>
  <p:slideViewPr>
    <p:cSldViewPr snapToGrid="0">
      <p:cViewPr varScale="1">
        <p:scale>
          <a:sx n="114" d="100"/>
          <a:sy n="114" d="100"/>
        </p:scale>
        <p:origin x="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scores after feature selection are not much different from the scores of the original 82 features.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dirty="0"/>
              <a:t>After model training and tuning, for KNN Regression model</a:t>
            </a:r>
          </a:p>
          <a:p>
            <a:pPr marL="0" lvl="0" indent="0" algn="l" rtl="0">
              <a:spcBef>
                <a:spcPts val="0"/>
              </a:spcBef>
              <a:spcAft>
                <a:spcPts val="0"/>
              </a:spcAft>
              <a:buNone/>
            </a:pPr>
            <a:endParaRPr lang="en-CA" b="1" dirty="0"/>
          </a:p>
          <a:p>
            <a:pPr marL="0" lvl="0" indent="0" algn="l" rtl="0">
              <a:spcBef>
                <a:spcPts val="0"/>
              </a:spcBef>
              <a:spcAft>
                <a:spcPts val="0"/>
              </a:spcAft>
              <a:buNone/>
            </a:pPr>
            <a:r>
              <a:rPr lang="en-CA" b="1" dirty="0"/>
              <a:t>The "Best KNN Regression" model has an R2 value of 0.79, which indicates that approximately 79% of the variance in the target variable is explained by the model. </a:t>
            </a:r>
          </a:p>
          <a:p>
            <a:pPr marL="0" lvl="0" indent="0" algn="l" rtl="0">
              <a:spcBef>
                <a:spcPts val="0"/>
              </a:spcBef>
              <a:spcAft>
                <a:spcPts val="0"/>
              </a:spcAft>
              <a:buNone/>
            </a:pPr>
            <a:r>
              <a:rPr lang="en-CA" b="1" dirty="0"/>
              <a:t>The Cross-Validation Score is 0.74, which suggests that it maintains good performance across different subsets of the data. This indicates a robust and reliable model.</a:t>
            </a:r>
          </a:p>
          <a:p>
            <a:pPr marL="0" lvl="0" indent="0" algn="l" rtl="0">
              <a:spcBef>
                <a:spcPts val="0"/>
              </a:spcBef>
              <a:spcAft>
                <a:spcPts val="0"/>
              </a:spcAft>
              <a:buNone/>
            </a:pPr>
            <a:endParaRPr lang="en-CA" b="1" dirty="0"/>
          </a:p>
          <a:p>
            <a:pPr marL="0" lvl="0" indent="0" algn="l" rtl="0">
              <a:spcBef>
                <a:spcPts val="0"/>
              </a:spcBef>
              <a:spcAft>
                <a:spcPts val="0"/>
              </a:spcAft>
              <a:buNone/>
            </a:pPr>
            <a:r>
              <a:rPr lang="en-CA" b="1" dirty="0"/>
              <a:t>Considering these metrics collectively, KNN Regression shows a good performance in explanatory ability, prediction accuracy, and stability, making it the optimal choice among the given models.</a:t>
            </a:r>
          </a:p>
        </p:txBody>
      </p:sp>
    </p:spTree>
    <p:extLst>
      <p:ext uri="{BB962C8B-B14F-4D97-AF65-F5344CB8AC3E}">
        <p14:creationId xmlns:p14="http://schemas.microsoft.com/office/powerpoint/2010/main" val="2229704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dirty="0"/>
              <a:t>For the Feature importance analysis:</a:t>
            </a:r>
          </a:p>
          <a:p>
            <a:pPr marL="0" lvl="0" indent="0" algn="l" rtl="0">
              <a:spcBef>
                <a:spcPts val="0"/>
              </a:spcBef>
              <a:spcAft>
                <a:spcPts val="0"/>
              </a:spcAft>
              <a:buNone/>
            </a:pPr>
            <a:r>
              <a:rPr lang="en-CA" b="1" dirty="0"/>
              <a:t>Feature importance reflects the contribution of each feature to the model when predicting laptop price.</a:t>
            </a:r>
          </a:p>
          <a:p>
            <a:pPr marL="0" lvl="0" indent="0" algn="l" rtl="0">
              <a:spcBef>
                <a:spcPts val="0"/>
              </a:spcBef>
              <a:spcAft>
                <a:spcPts val="0"/>
              </a:spcAft>
              <a:buNone/>
            </a:pPr>
            <a:r>
              <a:rPr lang="en-CA" b="1" dirty="0"/>
              <a:t>According to the top 10 features ranked by feature importance, we can see that </a:t>
            </a:r>
            <a:r>
              <a:rPr lang="en-CA" b="1" i="0" dirty="0">
                <a:solidFill>
                  <a:srgbClr val="4D5156"/>
                </a:solidFill>
                <a:effectLst/>
                <a:latin typeface="arial" panose="020B0604020202020204" pitchFamily="34" charset="0"/>
              </a:rPr>
              <a:t>Random Access </a:t>
            </a:r>
            <a:r>
              <a:rPr lang="en-CA" b="1" i="0" dirty="0">
                <a:solidFill>
                  <a:srgbClr val="EA4335"/>
                </a:solidFill>
                <a:effectLst/>
                <a:latin typeface="arial" panose="020B0604020202020204" pitchFamily="34" charset="0"/>
              </a:rPr>
              <a:t>Memory</a:t>
            </a:r>
            <a:r>
              <a:rPr lang="en-CA" b="1" dirty="0"/>
              <a:t>, laptop type, GPU model, screen resolution, have a high impact on laptop prices.</a:t>
            </a:r>
          </a:p>
          <a:p>
            <a:pPr marL="0" lvl="0" indent="0" algn="l" rtl="0">
              <a:spcBef>
                <a:spcPts val="0"/>
              </a:spcBef>
              <a:spcAft>
                <a:spcPts val="0"/>
              </a:spcAft>
              <a:buNone/>
            </a:pPr>
            <a:endParaRPr lang="en-CA" b="1" dirty="0"/>
          </a:p>
          <a:p>
            <a:pPr marL="0" lvl="0" indent="0" algn="l" rtl="0">
              <a:spcBef>
                <a:spcPts val="0"/>
              </a:spcBef>
              <a:spcAft>
                <a:spcPts val="0"/>
              </a:spcAft>
              <a:buNone/>
            </a:pPr>
            <a:r>
              <a:rPr lang="en-CA" b="1" dirty="0"/>
              <a:t>For the Business impact analysis:</a:t>
            </a:r>
          </a:p>
          <a:p>
            <a:pPr marL="0" lvl="0" indent="0" algn="l" rtl="0">
              <a:spcBef>
                <a:spcPts val="0"/>
              </a:spcBef>
              <a:spcAft>
                <a:spcPts val="0"/>
              </a:spcAft>
              <a:buNone/>
            </a:pPr>
            <a:r>
              <a:rPr lang="en-CA" b="1" dirty="0"/>
              <a:t>RAM, GPU model, screen resolution, laptop type have a greater impact on price, so these factors should be considered when designing products or sales strategies.</a:t>
            </a:r>
          </a:p>
          <a:p>
            <a:pPr marL="0" lvl="0" indent="0" algn="l" rtl="0">
              <a:spcBef>
                <a:spcPts val="0"/>
              </a:spcBef>
              <a:spcAft>
                <a:spcPts val="0"/>
              </a:spcAft>
              <a:buNone/>
            </a:pPr>
            <a:r>
              <a:rPr lang="en-CA" b="1" dirty="0"/>
              <a:t>For example, when pricing, we need to consider whether the RAM size, GPU model, etc. are high-end, which will affect the product pricing strategy.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5597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0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892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rgbClr val="000000"/>
                </a:solidFill>
                <a:effectLst/>
                <a:latin typeface="Arial" panose="020B0604020202020204" pitchFamily="34" charset="0"/>
              </a:rPr>
              <a:t>The top 3 companies are Lenovo, Dell, Hewlett-Packard, they have similar proportions.</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proportion of the top 3 companies combined is 66% of the total.</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Head companies lead the mainstream market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solidFill>
                  <a:srgbClr val="000000"/>
                </a:solidFill>
                <a:effectLst/>
                <a:latin typeface="Arial" panose="020B0604020202020204" pitchFamily="34" charset="0"/>
              </a:rPr>
              <a:t>The most popular type of laptop is notebook.</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proportion of Notebook is more than the other five types combined.</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market share of notebooks far exceeds that of other types of laptop, and it has an absolute advantage</a:t>
            </a:r>
            <a:endParaRPr dirty="0"/>
          </a:p>
        </p:txBody>
      </p:sp>
    </p:spTree>
    <p:extLst>
      <p:ext uri="{BB962C8B-B14F-4D97-AF65-F5344CB8AC3E}">
        <p14:creationId xmlns:p14="http://schemas.microsoft.com/office/powerpoint/2010/main" val="248659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rgbClr val="000000"/>
                </a:solidFill>
                <a:effectLst/>
                <a:latin typeface="Arial" panose="020B0604020202020204" pitchFamily="34" charset="0"/>
              </a:rPr>
              <a:t>The proportion of Ram(</a:t>
            </a:r>
            <a:r>
              <a:rPr lang="en-CA" b="0" i="0" dirty="0">
                <a:solidFill>
                  <a:srgbClr val="4D5156"/>
                </a:solidFill>
                <a:effectLst/>
                <a:latin typeface="arial" panose="020B0604020202020204" pitchFamily="34" charset="0"/>
              </a:rPr>
              <a:t>Random Access </a:t>
            </a:r>
            <a:r>
              <a:rPr lang="en-CA" b="0" i="0" dirty="0">
                <a:solidFill>
                  <a:srgbClr val="EA4335"/>
                </a:solidFill>
                <a:effectLst/>
                <a:latin typeface="arial" panose="020B0604020202020204" pitchFamily="34" charset="0"/>
              </a:rPr>
              <a:t>Memory)</a:t>
            </a:r>
            <a:r>
              <a:rPr lang="en-CA" dirty="0">
                <a:solidFill>
                  <a:srgbClr val="000000"/>
                </a:solidFill>
                <a:effectLst/>
                <a:latin typeface="Arial" panose="020B0604020202020204" pitchFamily="34" charset="0"/>
              </a:rPr>
              <a:t> with 8GB is nearly half of the total.</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top 3 combined accounting for 92% of the total.</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4 GB, 8GB and 16GB occupy almost the entire market.</a:t>
            </a:r>
          </a:p>
          <a:p>
            <a:pPr marL="0" lvl="0" indent="0" algn="l" rtl="0">
              <a:spcBef>
                <a:spcPts val="0"/>
              </a:spcBef>
              <a:spcAft>
                <a:spcPts val="0"/>
              </a:spcAft>
              <a:buNone/>
            </a:pPr>
            <a:endParaRPr lang="en-CA"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solidFill>
                  <a:srgbClr val="000000"/>
                </a:solidFill>
                <a:effectLst/>
                <a:latin typeface="Arial" panose="020B0604020202020204" pitchFamily="34" charset="0"/>
              </a:rPr>
              <a:t>The most popular operating system is Windows 10.</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proportion of Windows 10 is more than 80%, dominating the market.</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6045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solidFill>
                  <a:srgbClr val="000000"/>
                </a:solidFill>
                <a:effectLst/>
                <a:latin typeface="Arial" panose="020B0604020202020204" pitchFamily="34" charset="0"/>
              </a:rPr>
              <a:t>Laptops weighing less than 3 </a:t>
            </a:r>
            <a:r>
              <a:rPr lang="en-CA" b="0" i="0" u="none" strike="noStrike" dirty="0">
                <a:solidFill>
                  <a:srgbClr val="1A0DAB"/>
                </a:solidFill>
                <a:effectLst/>
                <a:latin typeface="arial" panose="020B0604020202020204" pitchFamily="34" charset="0"/>
              </a:rPr>
              <a:t>kilograms</a:t>
            </a:r>
            <a:r>
              <a:rPr lang="en-CA" dirty="0">
                <a:solidFill>
                  <a:srgbClr val="000000"/>
                </a:solidFill>
                <a:effectLst/>
                <a:latin typeface="Arial" panose="020B0604020202020204" pitchFamily="34" charset="0"/>
              </a:rPr>
              <a:t> have lower prices and larger quantities.</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lightweight laptops are of cheaper price.</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number is concentrated on lightweight laptops, which proves that consumers prefer lightweight laptops.</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At the same time, lower-priced laptops are more easily accepted by consumers.</a:t>
            </a:r>
            <a:endParaRPr dirty="0"/>
          </a:p>
        </p:txBody>
      </p:sp>
    </p:spTree>
    <p:extLst>
      <p:ext uri="{BB962C8B-B14F-4D97-AF65-F5344CB8AC3E}">
        <p14:creationId xmlns:p14="http://schemas.microsoft.com/office/powerpoint/2010/main" val="414365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rgbClr val="000000"/>
                </a:solidFill>
                <a:effectLst/>
                <a:latin typeface="Arial" panose="020B0604020202020204" pitchFamily="34" charset="0"/>
              </a:rPr>
              <a:t>Hewlett-Packard, Asus, Dell, and Lenovo have a wide range of laptop pricing, covering low-price laptops and high-end laptops.</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At the same time, the weight range of these 4 companies is also wide, including lightweight laptops and heavier laptops.</a:t>
            </a:r>
            <a:br>
              <a:rPr lang="en-CA" dirty="0">
                <a:solidFill>
                  <a:srgbClr val="000000"/>
                </a:solidFill>
                <a:effectLst/>
                <a:latin typeface="Arial" panose="020B0604020202020204" pitchFamily="34" charset="0"/>
              </a:rPr>
            </a:b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Consumers tend to own lightweight laptops with lower prices. At the same time, mainstream laptop companies also tend to expand the weight range and price range in order to adapt to various consumer groups.</a:t>
            </a:r>
          </a:p>
          <a:p>
            <a:pPr marL="0" lvl="0" indent="0" algn="l" rtl="0">
              <a:spcBef>
                <a:spcPts val="0"/>
              </a:spcBef>
              <a:spcAft>
                <a:spcPts val="0"/>
              </a:spcAft>
              <a:buNone/>
            </a:pPr>
            <a:endParaRPr lang="en-CA" dirty="0">
              <a:solidFill>
                <a:srgbClr val="000000"/>
              </a:solidFill>
              <a:effectLst/>
              <a:latin typeface="Arial" panose="020B0604020202020204" pitchFamily="34" charset="0"/>
            </a:endParaRPr>
          </a:p>
          <a:p>
            <a:pPr marL="0" lvl="0" indent="0" algn="l" rtl="0">
              <a:spcBef>
                <a:spcPts val="0"/>
              </a:spcBef>
              <a:spcAft>
                <a:spcPts val="0"/>
              </a:spcAft>
              <a:buNone/>
            </a:pPr>
            <a:r>
              <a:rPr lang="en-CA" dirty="0">
                <a:solidFill>
                  <a:srgbClr val="000000"/>
                </a:solidFill>
                <a:effectLst/>
                <a:latin typeface="Arial" panose="020B0604020202020204" pitchFamily="34" charset="0"/>
              </a:rPr>
              <a:t>I run Multi-variate Analysis to perform Hypothesis Testing on these three variables to determine whether there is a relationship between the three</a:t>
            </a:r>
          </a:p>
          <a:p>
            <a:pPr marL="0" lvl="0" indent="0" algn="l" rtl="0">
              <a:spcBef>
                <a:spcPts val="0"/>
              </a:spcBef>
              <a:spcAft>
                <a:spcPts val="0"/>
              </a:spcAft>
              <a:buNone/>
            </a:pPr>
            <a:endParaRPr lang="en-CA" dirty="0">
              <a:solidFill>
                <a:srgbClr val="000000"/>
              </a:solidFill>
              <a:effectLst/>
              <a:latin typeface="Arial" panose="020B0604020202020204" pitchFamily="34" charset="0"/>
            </a:endParaRPr>
          </a:p>
          <a:p>
            <a:pPr marL="0" lvl="0" indent="0" algn="l" rtl="0">
              <a:spcBef>
                <a:spcPts val="0"/>
              </a:spcBef>
              <a:spcAft>
                <a:spcPts val="0"/>
              </a:spcAft>
              <a:buNone/>
            </a:pPr>
            <a:r>
              <a:rPr lang="en-CA" dirty="0">
                <a:solidFill>
                  <a:srgbClr val="000000"/>
                </a:solidFill>
                <a:effectLst/>
                <a:latin typeface="Arial" panose="020B0604020202020204" pitchFamily="34" charset="0"/>
              </a:rPr>
              <a:t>All the p-values are close to zero which indicate that the effects of Company, Weight, and the interaction between them on Price are all highly significant</a:t>
            </a:r>
          </a:p>
          <a:p>
            <a:pPr marL="0" lvl="0" indent="0" algn="l" rtl="0">
              <a:spcBef>
                <a:spcPts val="0"/>
              </a:spcBef>
              <a:spcAft>
                <a:spcPts val="0"/>
              </a:spcAft>
              <a:buNone/>
            </a:pPr>
            <a:endParaRPr lang="en-CA"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396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rgbClr val="000000"/>
                </a:solidFill>
                <a:effectLst/>
                <a:latin typeface="Arial" panose="020B0604020202020204" pitchFamily="34" charset="0"/>
              </a:rPr>
              <a:t>Although Intel's price is much higher than the other two brands, Intel's market share reaches 95%, occupying an absolute dominant position.</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The fundamental reason is that Intel's CPU processor is very powerful in functionality and is far ahead of other brands.</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When the performance of a product can occupy a leading position that no one can surpass in the market, the market will no longer be sensitive to price because there are no other substitute brands.</a:t>
            </a:r>
          </a:p>
          <a:p>
            <a:pPr marL="0" lvl="0" indent="0" algn="l" rtl="0">
              <a:spcBef>
                <a:spcPts val="0"/>
              </a:spcBef>
              <a:spcAft>
                <a:spcPts val="0"/>
              </a:spcAft>
              <a:buNone/>
            </a:pPr>
            <a:endParaRPr lang="en-CA" dirty="0">
              <a:solidFill>
                <a:srgbClr val="000000"/>
              </a:solidFill>
              <a:effectLst/>
              <a:latin typeface="Arial" panose="020B0604020202020204" pitchFamily="34" charset="0"/>
            </a:endParaRPr>
          </a:p>
          <a:p>
            <a:pPr marL="0" lvl="0" indent="0" algn="l" rtl="0">
              <a:spcBef>
                <a:spcPts val="0"/>
              </a:spcBef>
              <a:spcAft>
                <a:spcPts val="0"/>
              </a:spcAft>
              <a:buNone/>
            </a:pPr>
            <a:r>
              <a:rPr lang="en-CA" dirty="0">
                <a:solidFill>
                  <a:srgbClr val="000000"/>
                </a:solidFill>
                <a:effectLst/>
                <a:latin typeface="Arial" panose="020B0604020202020204" pitchFamily="34" charset="0"/>
              </a:rPr>
              <a:t>Nvidia's overall price is higher than other GPU brands, and it has many high-priced laptops.</a:t>
            </a:r>
            <a:br>
              <a:rPr lang="en-CA" dirty="0">
                <a:solidFill>
                  <a:srgbClr val="000000"/>
                </a:solidFill>
                <a:effectLst/>
                <a:latin typeface="Arial" panose="020B0604020202020204" pitchFamily="34" charset="0"/>
              </a:rPr>
            </a:br>
            <a:r>
              <a:rPr lang="en-CA" dirty="0">
                <a:solidFill>
                  <a:srgbClr val="000000"/>
                </a:solidFill>
                <a:effectLst/>
                <a:latin typeface="Arial" panose="020B0604020202020204" pitchFamily="34" charset="0"/>
              </a:rPr>
              <a:t>This shows that Nvidia is mainly targeting the specific consumers who is using high-end graphics processor unit.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3467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i="0">
                <a:solidFill>
                  <a:schemeClr val="lt1"/>
                </a:solidFill>
                <a:latin typeface="Arial" panose="020B0604020202020204" pitchFamily="34" charset="0"/>
                <a:cs typeface="Arial" panose="020B0604020202020204" pitchFamily="34" charset="0"/>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dirty="0"/>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b="0" i="0">
                <a:solidFill>
                  <a:schemeClr val="accent1"/>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b="1"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dirty="0"/>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b="1" i="0">
                <a:solidFill>
                  <a:schemeClr val="lt1"/>
                </a:solidFill>
                <a:latin typeface="Arial" panose="020B0604020202020204" pitchFamily="34" charset="0"/>
                <a:cs typeface="Arial" panose="020B0604020202020204" pitchFamily="34" charset="0"/>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rPr dirty="0"/>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b="0" i="0">
                <a:solidFill>
                  <a:schemeClr val="accent1"/>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b="1" i="0">
                <a:solidFill>
                  <a:schemeClr val="accen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dirty="0"/>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b="0" i="0">
                <a:solidFill>
                  <a:schemeClr val="lt1"/>
                </a:solidFill>
                <a:latin typeface="Arial" panose="020B0604020202020204" pitchFamily="34" charset="0"/>
                <a:cs typeface="Arial" panose="020B0604020202020204" pitchFamily="34" charset="0"/>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b="1" i="0">
                <a:solidFill>
                  <a:schemeClr val="accen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dirty="0"/>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i="0">
                <a:solidFill>
                  <a:schemeClr val="lt1"/>
                </a:solidFill>
                <a:latin typeface="Arial" panose="020B0604020202020204" pitchFamily="34" charset="0"/>
                <a:cs typeface="Arial" panose="020B0604020202020204" pitchFamily="34" charset="0"/>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dirty="0"/>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b="0" i="0">
                <a:solidFill>
                  <a:schemeClr val="accent1"/>
                </a:solidFill>
                <a:latin typeface="Arial" panose="020B0604020202020204" pitchFamily="34" charset="0"/>
                <a:cs typeface="Arial" panose="020B0604020202020204" pitchFamily="34" charset="0"/>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b="1" i="0">
                <a:solidFill>
                  <a:schemeClr val="accen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b="1" i="0">
                <a:solidFill>
                  <a:schemeClr val="accen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b="1" i="0">
                <a:solidFill>
                  <a:schemeClr val="accen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dirty="0"/>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5" r:id="rId6"/>
    <p:sldLayoutId id="2147483668" r:id="rId7"/>
    <p:sldLayoutId id="2147483669" r:id="rId8"/>
    <p:sldLayoutId id="214748368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38"/>
          <p:cNvSpPr txBox="1">
            <a:spLocks noGrp="1"/>
          </p:cNvSpPr>
          <p:nvPr>
            <p:ph type="subTitle" idx="1"/>
          </p:nvPr>
        </p:nvSpPr>
        <p:spPr>
          <a:xfrm>
            <a:off x="2935151" y="2912411"/>
            <a:ext cx="3273677"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zh-CN" sz="2400" dirty="0"/>
              <a:t>Author Name: </a:t>
            </a:r>
            <a:r>
              <a:rPr lang="en-US" altLang="zh-CN" sz="2400" dirty="0" err="1"/>
              <a:t>Xue</a:t>
            </a:r>
            <a:r>
              <a:rPr lang="en-US" altLang="zh-CN" sz="2400" dirty="0"/>
              <a:t> Liu</a:t>
            </a:r>
          </a:p>
        </p:txBody>
      </p:sp>
      <p:sp>
        <p:nvSpPr>
          <p:cNvPr id="18" name="Google Shape;162;p38">
            <a:extLst>
              <a:ext uri="{FF2B5EF4-FFF2-40B4-BE49-F238E27FC236}">
                <a16:creationId xmlns:a16="http://schemas.microsoft.com/office/drawing/2014/main" id="{69AAB800-1E3C-0D62-84BE-7FFC33C6A515}"/>
              </a:ext>
            </a:extLst>
          </p:cNvPr>
          <p:cNvSpPr txBox="1">
            <a:spLocks/>
          </p:cNvSpPr>
          <p:nvPr/>
        </p:nvSpPr>
        <p:spPr>
          <a:xfrm>
            <a:off x="96069" y="1586390"/>
            <a:ext cx="8951843"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CA" sz="4400" dirty="0">
                <a:latin typeface="Arial" panose="020B0604020202020204" pitchFamily="34" charset="0"/>
                <a:cs typeface="Arial" panose="020B0604020202020204" pitchFamily="34" charset="0"/>
              </a:rPr>
              <a:t>Laptop Price Prediction</a:t>
            </a:r>
          </a:p>
        </p:txBody>
      </p:sp>
      <p:cxnSp>
        <p:nvCxnSpPr>
          <p:cNvPr id="21" name="Google Shape;165;p38">
            <a:extLst>
              <a:ext uri="{FF2B5EF4-FFF2-40B4-BE49-F238E27FC236}">
                <a16:creationId xmlns:a16="http://schemas.microsoft.com/office/drawing/2014/main" id="{48AB73E8-42ED-7133-6F38-6C61FA7D904A}"/>
              </a:ext>
            </a:extLst>
          </p:cNvPr>
          <p:cNvCxnSpPr>
            <a:cxnSpLocks/>
          </p:cNvCxnSpPr>
          <p:nvPr/>
        </p:nvCxnSpPr>
        <p:spPr>
          <a:xfrm>
            <a:off x="1437998" y="2154569"/>
            <a:ext cx="62158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cxnSp>
        <p:nvCxnSpPr>
          <p:cNvPr id="1956" name="Google Shape;1956;p54"/>
          <p:cNvCxnSpPr/>
          <p:nvPr/>
        </p:nvCxnSpPr>
        <p:spPr>
          <a:xfrm>
            <a:off x="1078737" y="285613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968527" y="2100172"/>
            <a:ext cx="1632261"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400" dirty="0">
                <a:solidFill>
                  <a:schemeClr val="lt1"/>
                </a:solidFill>
                <a:latin typeface="Arial" panose="020B0604020202020204" pitchFamily="34" charset="0"/>
                <a:cs typeface="Arial" panose="020B0604020202020204" pitchFamily="34" charset="0"/>
              </a:rPr>
              <a:t>After Encoding</a:t>
            </a:r>
            <a:endParaRPr sz="1400" dirty="0">
              <a:solidFill>
                <a:schemeClr val="lt1"/>
              </a:solidFill>
              <a:latin typeface="Arial" panose="020B0604020202020204" pitchFamily="34" charset="0"/>
              <a:cs typeface="Arial" panose="020B0604020202020204" pitchFamily="34" charset="0"/>
            </a:endParaRPr>
          </a:p>
        </p:txBody>
      </p:sp>
      <p:sp>
        <p:nvSpPr>
          <p:cNvPr id="1958" name="Google Shape;1958;p54"/>
          <p:cNvSpPr txBox="1">
            <a:spLocks noGrp="1"/>
          </p:cNvSpPr>
          <p:nvPr>
            <p:ph type="subTitle" idx="4294967295"/>
          </p:nvPr>
        </p:nvSpPr>
        <p:spPr>
          <a:xfrm>
            <a:off x="1021008" y="3183038"/>
            <a:ext cx="1527300" cy="34829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latin typeface="Arial" panose="020B0604020202020204" pitchFamily="34" charset="0"/>
                <a:cs typeface="Arial" panose="020B0604020202020204" pitchFamily="34" charset="0"/>
              </a:rPr>
              <a:t>83 Features</a:t>
            </a:r>
            <a:endParaRPr sz="1400" dirty="0">
              <a:solidFill>
                <a:schemeClr val="lt1"/>
              </a:solidFill>
              <a:latin typeface="Arial" panose="020B0604020202020204" pitchFamily="34" charset="0"/>
              <a:cs typeface="Arial" panose="020B0604020202020204" pitchFamily="34" charset="0"/>
            </a:endParaRPr>
          </a:p>
        </p:txBody>
      </p:sp>
      <p:sp>
        <p:nvSpPr>
          <p:cNvPr id="1959" name="Google Shape;1959;p54"/>
          <p:cNvSpPr txBox="1">
            <a:spLocks noGrp="1"/>
          </p:cNvSpPr>
          <p:nvPr>
            <p:ph type="title" idx="4294967295"/>
          </p:nvPr>
        </p:nvSpPr>
        <p:spPr>
          <a:xfrm>
            <a:off x="4852153" y="2100172"/>
            <a:ext cx="1058097"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latin typeface="Arial" panose="020B0604020202020204" pitchFamily="34" charset="0"/>
                <a:cs typeface="Arial" panose="020B0604020202020204" pitchFamily="34" charset="0"/>
              </a:rPr>
              <a:t>VIF</a:t>
            </a:r>
            <a:endParaRPr sz="1400" dirty="0">
              <a:solidFill>
                <a:schemeClr val="lt1"/>
              </a:solidFill>
              <a:latin typeface="Arial" panose="020B0604020202020204" pitchFamily="34" charset="0"/>
              <a:cs typeface="Arial" panose="020B0604020202020204" pitchFamily="34" charset="0"/>
            </a:endParaRPr>
          </a:p>
        </p:txBody>
      </p:sp>
      <p:sp>
        <p:nvSpPr>
          <p:cNvPr id="1965" name="Google Shape;1965;p54"/>
          <p:cNvSpPr/>
          <p:nvPr/>
        </p:nvSpPr>
        <p:spPr>
          <a:xfrm>
            <a:off x="1567158" y="274421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419805" y="2761734"/>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272452" y="274421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125099" y="2744273"/>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003;p58">
            <a:extLst>
              <a:ext uri="{FF2B5EF4-FFF2-40B4-BE49-F238E27FC236}">
                <a16:creationId xmlns:a16="http://schemas.microsoft.com/office/drawing/2014/main" id="{FE202A40-7DA4-4864-970D-5F985626AE3A}"/>
              </a:ext>
            </a:extLst>
          </p:cNvPr>
          <p:cNvSpPr txBox="1">
            <a:spLocks noGrp="1"/>
          </p:cNvSpPr>
          <p:nvPr>
            <p:ph type="title"/>
          </p:nvPr>
        </p:nvSpPr>
        <p:spPr>
          <a:xfrm>
            <a:off x="316461" y="258782"/>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Feature Selection</a:t>
            </a:r>
            <a:endParaRPr sz="2800" dirty="0"/>
          </a:p>
        </p:txBody>
      </p:sp>
      <p:cxnSp>
        <p:nvCxnSpPr>
          <p:cNvPr id="5" name="Google Shape;2016;p58">
            <a:extLst>
              <a:ext uri="{FF2B5EF4-FFF2-40B4-BE49-F238E27FC236}">
                <a16:creationId xmlns:a16="http://schemas.microsoft.com/office/drawing/2014/main" id="{7B3F0373-24FB-1425-9A4C-A5956DB53C30}"/>
              </a:ext>
            </a:extLst>
          </p:cNvPr>
          <p:cNvCxnSpPr>
            <a:cxnSpLocks/>
          </p:cNvCxnSpPr>
          <p:nvPr/>
        </p:nvCxnSpPr>
        <p:spPr>
          <a:xfrm>
            <a:off x="388799" y="838091"/>
            <a:ext cx="303100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1957;p54">
            <a:extLst>
              <a:ext uri="{FF2B5EF4-FFF2-40B4-BE49-F238E27FC236}">
                <a16:creationId xmlns:a16="http://schemas.microsoft.com/office/drawing/2014/main" id="{C625BD86-A8BA-B255-C327-8AA4B579482B}"/>
              </a:ext>
            </a:extLst>
          </p:cNvPr>
          <p:cNvSpPr txBox="1">
            <a:spLocks/>
          </p:cNvSpPr>
          <p:nvPr/>
        </p:nvSpPr>
        <p:spPr>
          <a:xfrm>
            <a:off x="2999506" y="2100172"/>
            <a:ext cx="1058097"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CA" sz="1400" b="1" dirty="0">
                <a:latin typeface="Arial" panose="020B0604020202020204" pitchFamily="34" charset="0"/>
                <a:cs typeface="Arial" panose="020B0604020202020204" pitchFamily="34" charset="0"/>
              </a:rPr>
              <a:t>RFE</a:t>
            </a:r>
          </a:p>
        </p:txBody>
      </p:sp>
      <p:sp>
        <p:nvSpPr>
          <p:cNvPr id="8" name="Google Shape;1958;p54">
            <a:extLst>
              <a:ext uri="{FF2B5EF4-FFF2-40B4-BE49-F238E27FC236}">
                <a16:creationId xmlns:a16="http://schemas.microsoft.com/office/drawing/2014/main" id="{04374711-FD27-36D7-324C-8B7BA00B1516}"/>
              </a:ext>
            </a:extLst>
          </p:cNvPr>
          <p:cNvSpPr txBox="1">
            <a:spLocks/>
          </p:cNvSpPr>
          <p:nvPr/>
        </p:nvSpPr>
        <p:spPr>
          <a:xfrm>
            <a:off x="2878137" y="3197444"/>
            <a:ext cx="1527300" cy="348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n-CA" sz="1400" dirty="0">
                <a:solidFill>
                  <a:schemeClr val="lt1"/>
                </a:solidFill>
                <a:latin typeface="Arial" panose="020B0604020202020204" pitchFamily="34" charset="0"/>
                <a:cs typeface="Arial" panose="020B0604020202020204" pitchFamily="34" charset="0"/>
              </a:rPr>
              <a:t>30 Features</a:t>
            </a:r>
          </a:p>
        </p:txBody>
      </p:sp>
      <p:sp>
        <p:nvSpPr>
          <p:cNvPr id="9" name="Google Shape;1958;p54">
            <a:extLst>
              <a:ext uri="{FF2B5EF4-FFF2-40B4-BE49-F238E27FC236}">
                <a16:creationId xmlns:a16="http://schemas.microsoft.com/office/drawing/2014/main" id="{5BE54016-E2C9-0B89-9AB0-B2D6FC5FAAEB}"/>
              </a:ext>
            </a:extLst>
          </p:cNvPr>
          <p:cNvSpPr txBox="1">
            <a:spLocks/>
          </p:cNvSpPr>
          <p:nvPr/>
        </p:nvSpPr>
        <p:spPr>
          <a:xfrm>
            <a:off x="4738561" y="3194119"/>
            <a:ext cx="1527300" cy="348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n-CA" sz="1400" dirty="0">
                <a:solidFill>
                  <a:schemeClr val="lt1"/>
                </a:solidFill>
                <a:latin typeface="Arial" panose="020B0604020202020204" pitchFamily="34" charset="0"/>
                <a:cs typeface="Arial" panose="020B0604020202020204" pitchFamily="34" charset="0"/>
              </a:rPr>
              <a:t>28 Features</a:t>
            </a:r>
          </a:p>
        </p:txBody>
      </p:sp>
      <p:sp>
        <p:nvSpPr>
          <p:cNvPr id="10" name="Google Shape;1959;p54">
            <a:extLst>
              <a:ext uri="{FF2B5EF4-FFF2-40B4-BE49-F238E27FC236}">
                <a16:creationId xmlns:a16="http://schemas.microsoft.com/office/drawing/2014/main" id="{3A946573-BAFB-A40D-3541-7646D776CC9D}"/>
              </a:ext>
            </a:extLst>
          </p:cNvPr>
          <p:cNvSpPr txBox="1">
            <a:spLocks/>
          </p:cNvSpPr>
          <p:nvPr/>
        </p:nvSpPr>
        <p:spPr>
          <a:xfrm>
            <a:off x="5935218" y="2100172"/>
            <a:ext cx="2814762"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CA" sz="1400" b="1" dirty="0">
                <a:latin typeface="Arial" panose="020B0604020202020204" pitchFamily="34" charset="0"/>
                <a:cs typeface="Arial" panose="020B0604020202020204" pitchFamily="34" charset="0"/>
              </a:rPr>
              <a:t>Remove Collinear Features</a:t>
            </a:r>
          </a:p>
        </p:txBody>
      </p:sp>
      <p:sp>
        <p:nvSpPr>
          <p:cNvPr id="11" name="Google Shape;1958;p54">
            <a:extLst>
              <a:ext uri="{FF2B5EF4-FFF2-40B4-BE49-F238E27FC236}">
                <a16:creationId xmlns:a16="http://schemas.microsoft.com/office/drawing/2014/main" id="{B9085928-E67F-171F-A634-BBCD4A884D5F}"/>
              </a:ext>
            </a:extLst>
          </p:cNvPr>
          <p:cNvSpPr txBox="1">
            <a:spLocks/>
          </p:cNvSpPr>
          <p:nvPr/>
        </p:nvSpPr>
        <p:spPr>
          <a:xfrm>
            <a:off x="6431000" y="3203279"/>
            <a:ext cx="1527300" cy="348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n-CA" sz="1400" dirty="0">
                <a:solidFill>
                  <a:schemeClr val="lt1"/>
                </a:solidFill>
                <a:latin typeface="Arial" panose="020B0604020202020204" pitchFamily="34" charset="0"/>
                <a:cs typeface="Arial" panose="020B0604020202020204" pitchFamily="34" charset="0"/>
              </a:rPr>
              <a:t>27 Features</a:t>
            </a:r>
          </a:p>
        </p:txBody>
      </p:sp>
      <p:pic>
        <p:nvPicPr>
          <p:cNvPr id="12" name="Picture 11">
            <a:extLst>
              <a:ext uri="{FF2B5EF4-FFF2-40B4-BE49-F238E27FC236}">
                <a16:creationId xmlns:a16="http://schemas.microsoft.com/office/drawing/2014/main" id="{1061F6F6-A51F-4084-CBB4-16E55EB52F4C}"/>
              </a:ext>
            </a:extLst>
          </p:cNvPr>
          <p:cNvPicPr>
            <a:picLocks noChangeAspect="1"/>
          </p:cNvPicPr>
          <p:nvPr/>
        </p:nvPicPr>
        <p:blipFill>
          <a:blip r:embed="rId3"/>
          <a:stretch>
            <a:fillRect/>
          </a:stretch>
        </p:blipFill>
        <p:spPr>
          <a:xfrm>
            <a:off x="4738561" y="606902"/>
            <a:ext cx="3759242" cy="1104335"/>
          </a:xfrm>
          <a:prstGeom prst="rect">
            <a:avLst/>
          </a:prstGeom>
        </p:spPr>
      </p:pic>
      <p:sp>
        <p:nvSpPr>
          <p:cNvPr id="1971" name="Google Shape;2419;p73">
            <a:extLst>
              <a:ext uri="{FF2B5EF4-FFF2-40B4-BE49-F238E27FC236}">
                <a16:creationId xmlns:a16="http://schemas.microsoft.com/office/drawing/2014/main" id="{64EFBD10-6DE1-7B9F-1997-561D88A962A5}"/>
              </a:ext>
            </a:extLst>
          </p:cNvPr>
          <p:cNvSpPr/>
          <p:nvPr/>
        </p:nvSpPr>
        <p:spPr>
          <a:xfrm>
            <a:off x="5696587" y="2141405"/>
            <a:ext cx="238631" cy="25825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2419;p73">
            <a:extLst>
              <a:ext uri="{FF2B5EF4-FFF2-40B4-BE49-F238E27FC236}">
                <a16:creationId xmlns:a16="http://schemas.microsoft.com/office/drawing/2014/main" id="{1E668D01-9FF6-FEC4-539B-4A6C6F459E41}"/>
              </a:ext>
            </a:extLst>
          </p:cNvPr>
          <p:cNvSpPr/>
          <p:nvPr/>
        </p:nvSpPr>
        <p:spPr>
          <a:xfrm>
            <a:off x="2878137" y="2146226"/>
            <a:ext cx="238631" cy="25825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2419;p73">
            <a:extLst>
              <a:ext uri="{FF2B5EF4-FFF2-40B4-BE49-F238E27FC236}">
                <a16:creationId xmlns:a16="http://schemas.microsoft.com/office/drawing/2014/main" id="{6DA652B0-7D6F-8BA6-5992-EF32B825A775}"/>
              </a:ext>
            </a:extLst>
          </p:cNvPr>
          <p:cNvSpPr/>
          <p:nvPr/>
        </p:nvSpPr>
        <p:spPr>
          <a:xfrm>
            <a:off x="4405437" y="2145193"/>
            <a:ext cx="238631" cy="25825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7" name="Google Shape;2016;p58">
            <a:extLst>
              <a:ext uri="{FF2B5EF4-FFF2-40B4-BE49-F238E27FC236}">
                <a16:creationId xmlns:a16="http://schemas.microsoft.com/office/drawing/2014/main" id="{2B0E593A-CE54-239C-04A7-A958D1CF34EF}"/>
              </a:ext>
            </a:extLst>
          </p:cNvPr>
          <p:cNvCxnSpPr>
            <a:cxnSpLocks/>
          </p:cNvCxnSpPr>
          <p:nvPr/>
        </p:nvCxnSpPr>
        <p:spPr>
          <a:xfrm>
            <a:off x="388799" y="838091"/>
            <a:ext cx="512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003;p58">
            <a:extLst>
              <a:ext uri="{FF2B5EF4-FFF2-40B4-BE49-F238E27FC236}">
                <a16:creationId xmlns:a16="http://schemas.microsoft.com/office/drawing/2014/main" id="{632DA7ED-B815-FB46-878D-A65D2369A350}"/>
              </a:ext>
            </a:extLst>
          </p:cNvPr>
          <p:cNvSpPr txBox="1">
            <a:spLocks noGrp="1"/>
          </p:cNvSpPr>
          <p:nvPr>
            <p:ph type="title"/>
          </p:nvPr>
        </p:nvSpPr>
        <p:spPr>
          <a:xfrm>
            <a:off x="316461" y="258782"/>
            <a:ext cx="8171405"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Model Hyperparameter Tuning</a:t>
            </a:r>
            <a:endParaRPr sz="2800" dirty="0"/>
          </a:p>
        </p:txBody>
      </p:sp>
      <p:pic>
        <p:nvPicPr>
          <p:cNvPr id="2" name="Picture 1">
            <a:extLst>
              <a:ext uri="{FF2B5EF4-FFF2-40B4-BE49-F238E27FC236}">
                <a16:creationId xmlns:a16="http://schemas.microsoft.com/office/drawing/2014/main" id="{0CB6F0B9-B8DD-BECB-02F9-2AB6F9EDCF93}"/>
              </a:ext>
            </a:extLst>
          </p:cNvPr>
          <p:cNvPicPr>
            <a:picLocks noChangeAspect="1"/>
          </p:cNvPicPr>
          <p:nvPr/>
        </p:nvPicPr>
        <p:blipFill>
          <a:blip r:embed="rId3"/>
          <a:stretch>
            <a:fillRect/>
          </a:stretch>
        </p:blipFill>
        <p:spPr>
          <a:xfrm>
            <a:off x="388799" y="1120375"/>
            <a:ext cx="5837497" cy="3531138"/>
          </a:xfrm>
          <a:prstGeom prst="rect">
            <a:avLst/>
          </a:prstGeom>
        </p:spPr>
      </p:pic>
      <p:sp>
        <p:nvSpPr>
          <p:cNvPr id="3" name="Rectangle 2">
            <a:extLst>
              <a:ext uri="{FF2B5EF4-FFF2-40B4-BE49-F238E27FC236}">
                <a16:creationId xmlns:a16="http://schemas.microsoft.com/office/drawing/2014/main" id="{D42EDA74-6FEB-6030-B75D-FC6D438B8BE5}"/>
              </a:ext>
            </a:extLst>
          </p:cNvPr>
          <p:cNvSpPr/>
          <p:nvPr/>
        </p:nvSpPr>
        <p:spPr>
          <a:xfrm>
            <a:off x="1160724" y="4412974"/>
            <a:ext cx="5009488" cy="176975"/>
          </a:xfrm>
          <a:prstGeom prst="rect">
            <a:avLst/>
          </a:prstGeom>
          <a:solidFill>
            <a:srgbClr val="017B8C">
              <a:alpha val="497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81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1" name="Google Shape;2003;p58">
            <a:extLst>
              <a:ext uri="{FF2B5EF4-FFF2-40B4-BE49-F238E27FC236}">
                <a16:creationId xmlns:a16="http://schemas.microsoft.com/office/drawing/2014/main" id="{6F0E8853-99CA-09F3-72D8-C214A5C04C57}"/>
              </a:ext>
            </a:extLst>
          </p:cNvPr>
          <p:cNvSpPr txBox="1">
            <a:spLocks noGrp="1"/>
          </p:cNvSpPr>
          <p:nvPr>
            <p:ph type="title"/>
          </p:nvPr>
        </p:nvSpPr>
        <p:spPr>
          <a:xfrm>
            <a:off x="316461" y="258782"/>
            <a:ext cx="8171405"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Interpretation &amp; Summary</a:t>
            </a:r>
            <a:br>
              <a:rPr lang="en-CA" sz="2800" dirty="0"/>
            </a:br>
            <a:br>
              <a:rPr lang="en-CA" sz="2800" dirty="0"/>
            </a:br>
            <a:endParaRPr sz="2800" dirty="0"/>
          </a:p>
        </p:txBody>
      </p:sp>
      <p:cxnSp>
        <p:nvCxnSpPr>
          <p:cNvPr id="12" name="Google Shape;2016;p58">
            <a:extLst>
              <a:ext uri="{FF2B5EF4-FFF2-40B4-BE49-F238E27FC236}">
                <a16:creationId xmlns:a16="http://schemas.microsoft.com/office/drawing/2014/main" id="{D55EAFC9-8741-17E9-CC14-AF9143496A64}"/>
              </a:ext>
            </a:extLst>
          </p:cNvPr>
          <p:cNvCxnSpPr>
            <a:cxnSpLocks/>
          </p:cNvCxnSpPr>
          <p:nvPr/>
        </p:nvCxnSpPr>
        <p:spPr>
          <a:xfrm>
            <a:off x="388799" y="838091"/>
            <a:ext cx="436018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3" name="Picture 12">
            <a:extLst>
              <a:ext uri="{FF2B5EF4-FFF2-40B4-BE49-F238E27FC236}">
                <a16:creationId xmlns:a16="http://schemas.microsoft.com/office/drawing/2014/main" id="{4E454225-19F3-9FFE-0906-F4CC04269D4E}"/>
              </a:ext>
            </a:extLst>
          </p:cNvPr>
          <p:cNvPicPr>
            <a:picLocks noChangeAspect="1"/>
          </p:cNvPicPr>
          <p:nvPr/>
        </p:nvPicPr>
        <p:blipFill>
          <a:blip r:embed="rId3"/>
          <a:stretch>
            <a:fillRect/>
          </a:stretch>
        </p:blipFill>
        <p:spPr>
          <a:xfrm>
            <a:off x="388799" y="1326897"/>
            <a:ext cx="5933343" cy="2978512"/>
          </a:xfrm>
          <a:prstGeom prst="rect">
            <a:avLst/>
          </a:prstGeom>
        </p:spPr>
      </p:pic>
    </p:spTree>
    <p:extLst>
      <p:ext uri="{BB962C8B-B14F-4D97-AF65-F5344CB8AC3E}">
        <p14:creationId xmlns:p14="http://schemas.microsoft.com/office/powerpoint/2010/main" val="201057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8" name="Google Shape;162;p38">
            <a:extLst>
              <a:ext uri="{FF2B5EF4-FFF2-40B4-BE49-F238E27FC236}">
                <a16:creationId xmlns:a16="http://schemas.microsoft.com/office/drawing/2014/main" id="{ECB225D9-CADB-A6F9-5CB8-8A0A01D3BD2A}"/>
              </a:ext>
            </a:extLst>
          </p:cNvPr>
          <p:cNvSpPr txBox="1">
            <a:spLocks/>
          </p:cNvSpPr>
          <p:nvPr/>
        </p:nvSpPr>
        <p:spPr>
          <a:xfrm>
            <a:off x="1800636" y="2571750"/>
            <a:ext cx="5542728" cy="1179017"/>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CA" sz="6000" dirty="0">
                <a:latin typeface="Arial" panose="020B0604020202020204" pitchFamily="34" charset="0"/>
                <a:cs typeface="Arial" panose="020B0604020202020204" pitchFamily="34" charset="0"/>
              </a:rPr>
              <a:t>Thank You</a:t>
            </a:r>
          </a:p>
        </p:txBody>
      </p:sp>
      <p:cxnSp>
        <p:nvCxnSpPr>
          <p:cNvPr id="12" name="Google Shape;165;p38">
            <a:extLst>
              <a:ext uri="{FF2B5EF4-FFF2-40B4-BE49-F238E27FC236}">
                <a16:creationId xmlns:a16="http://schemas.microsoft.com/office/drawing/2014/main" id="{70353512-0124-6CDF-EE17-788B86E7B2F9}"/>
              </a:ext>
            </a:extLst>
          </p:cNvPr>
          <p:cNvCxnSpPr>
            <a:cxnSpLocks/>
          </p:cNvCxnSpPr>
          <p:nvPr/>
        </p:nvCxnSpPr>
        <p:spPr>
          <a:xfrm>
            <a:off x="2622090" y="3639322"/>
            <a:ext cx="383797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7657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grpSp>
        <p:nvGrpSpPr>
          <p:cNvPr id="20" name="2">
            <a:extLst>
              <a:ext uri="{FF2B5EF4-FFF2-40B4-BE49-F238E27FC236}">
                <a16:creationId xmlns:a16="http://schemas.microsoft.com/office/drawing/2014/main" id="{7B827324-0101-BE3D-181F-01E7F9F9B4ED}"/>
              </a:ext>
            </a:extLst>
          </p:cNvPr>
          <p:cNvGrpSpPr/>
          <p:nvPr/>
        </p:nvGrpSpPr>
        <p:grpSpPr>
          <a:xfrm>
            <a:off x="634026" y="1337186"/>
            <a:ext cx="7875948" cy="2246769"/>
            <a:chOff x="634026" y="1337186"/>
            <a:chExt cx="7875948" cy="2246769"/>
          </a:xfrm>
        </p:grpSpPr>
        <p:sp>
          <p:nvSpPr>
            <p:cNvPr id="17" name="Rectangle 16">
              <a:extLst>
                <a:ext uri="{FF2B5EF4-FFF2-40B4-BE49-F238E27FC236}">
                  <a16:creationId xmlns:a16="http://schemas.microsoft.com/office/drawing/2014/main" id="{A3559881-5518-FCC8-CD1D-AE5DE9D59893}"/>
                </a:ext>
              </a:extLst>
            </p:cNvPr>
            <p:cNvSpPr/>
            <p:nvPr/>
          </p:nvSpPr>
          <p:spPr>
            <a:xfrm>
              <a:off x="634026" y="1337187"/>
              <a:ext cx="7875948" cy="2005781"/>
            </a:xfrm>
            <a:prstGeom prst="rect">
              <a:avLst/>
            </a:prstGeom>
            <a:solidFill>
              <a:srgbClr val="001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A3AECB-A533-8F5F-98F3-233A5AAB4E56}"/>
                </a:ext>
              </a:extLst>
            </p:cNvPr>
            <p:cNvSpPr txBox="1"/>
            <p:nvPr/>
          </p:nvSpPr>
          <p:spPr>
            <a:xfrm>
              <a:off x="634026" y="1337186"/>
              <a:ext cx="7875948" cy="2246769"/>
            </a:xfrm>
            <a:prstGeom prst="rect">
              <a:avLst/>
            </a:prstGeom>
            <a:noFill/>
          </p:spPr>
          <p:txBody>
            <a:bodyPr wrap="square" rtlCol="0">
              <a:spAutoFit/>
            </a:bodyPr>
            <a:lstStyle/>
            <a:p>
              <a:r>
                <a:rPr lang="en-CA" sz="1800" dirty="0">
                  <a:solidFill>
                    <a:schemeClr val="accent1"/>
                  </a:solidFill>
                  <a:latin typeface="Arial" panose="020B0604020202020204" pitchFamily="34" charset="0"/>
                  <a:cs typeface="Arial" panose="020B0604020202020204" pitchFamily="34" charset="0"/>
                  <a:sym typeface="Montserrat"/>
                </a:rPr>
                <a:t>The Laptop Price dataset is a collection of laptop product listings scraped from an online e-commerce website. The dataset includes information about various laptop models, such as their brand, screen size, processor, memory, storage capacity, operating system, and price. However, the dataset is uncleaned, it contains missing values, inconsistent formatting, and other errors that need to be addressed before the data can be used for analysis or modelling.</a:t>
              </a:r>
            </a:p>
            <a:p>
              <a:endParaRPr lang="en-US" dirty="0"/>
            </a:p>
          </p:txBody>
        </p:sp>
      </p:grpSp>
      <p:grpSp>
        <p:nvGrpSpPr>
          <p:cNvPr id="18" name="1">
            <a:extLst>
              <a:ext uri="{FF2B5EF4-FFF2-40B4-BE49-F238E27FC236}">
                <a16:creationId xmlns:a16="http://schemas.microsoft.com/office/drawing/2014/main" id="{1E34A15D-797E-E283-9586-F67D419311A0}"/>
              </a:ext>
            </a:extLst>
          </p:cNvPr>
          <p:cNvGrpSpPr/>
          <p:nvPr/>
        </p:nvGrpSpPr>
        <p:grpSpPr>
          <a:xfrm>
            <a:off x="634026" y="1337186"/>
            <a:ext cx="7875948" cy="2246769"/>
            <a:chOff x="634026" y="1337186"/>
            <a:chExt cx="7875948" cy="2246769"/>
          </a:xfrm>
        </p:grpSpPr>
        <p:sp>
          <p:nvSpPr>
            <p:cNvPr id="15" name="Rectangle 14">
              <a:extLst>
                <a:ext uri="{FF2B5EF4-FFF2-40B4-BE49-F238E27FC236}">
                  <a16:creationId xmlns:a16="http://schemas.microsoft.com/office/drawing/2014/main" id="{3546F93B-5655-8F58-C111-1C54197E314C}"/>
                </a:ext>
              </a:extLst>
            </p:cNvPr>
            <p:cNvSpPr/>
            <p:nvPr/>
          </p:nvSpPr>
          <p:spPr>
            <a:xfrm>
              <a:off x="634026" y="1337187"/>
              <a:ext cx="7875948" cy="2005781"/>
            </a:xfrm>
            <a:prstGeom prst="rect">
              <a:avLst/>
            </a:prstGeom>
            <a:solidFill>
              <a:srgbClr val="001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3DDC292-4F1E-DA19-42EF-BA8108F2F28F}"/>
                </a:ext>
              </a:extLst>
            </p:cNvPr>
            <p:cNvSpPr txBox="1"/>
            <p:nvPr/>
          </p:nvSpPr>
          <p:spPr>
            <a:xfrm>
              <a:off x="634026" y="1337186"/>
              <a:ext cx="7875948" cy="2246769"/>
            </a:xfrm>
            <a:prstGeom prst="rect">
              <a:avLst/>
            </a:prstGeom>
            <a:noFill/>
          </p:spPr>
          <p:txBody>
            <a:bodyPr wrap="square" rtlCol="0">
              <a:spAutoFit/>
            </a:bodyPr>
            <a:lstStyle/>
            <a:p>
              <a:r>
                <a:rPr lang="en-CA" sz="1800" dirty="0">
                  <a:solidFill>
                    <a:schemeClr val="accent1"/>
                  </a:solidFill>
                  <a:latin typeface="Arial" panose="020B0604020202020204" pitchFamily="34" charset="0"/>
                  <a:cs typeface="Arial" panose="020B0604020202020204" pitchFamily="34" charset="0"/>
                  <a:sym typeface="Montserrat"/>
                </a:rPr>
                <a:t>The dataset contains both categorical and numerical variables, with the majority of variables being categorical, including brand, model name, screen resolution, processor type, and operating system.</a:t>
              </a:r>
            </a:p>
            <a:p>
              <a:r>
                <a:rPr lang="en-CA" sz="1800" dirty="0">
                  <a:solidFill>
                    <a:schemeClr val="accent1"/>
                  </a:solidFill>
                  <a:latin typeface="Arial" panose="020B0604020202020204" pitchFamily="34" charset="0"/>
                  <a:cs typeface="Arial" panose="020B0604020202020204" pitchFamily="34" charset="0"/>
                  <a:sym typeface="Montserrat"/>
                </a:rPr>
                <a:t>Some numerical variables include screen size, memory, and storage capacity. </a:t>
              </a:r>
            </a:p>
            <a:p>
              <a:r>
                <a:rPr lang="en-CA" sz="1800" dirty="0">
                  <a:solidFill>
                    <a:schemeClr val="accent1"/>
                  </a:solidFill>
                  <a:latin typeface="Arial" panose="020B0604020202020204" pitchFamily="34" charset="0"/>
                  <a:cs typeface="Arial" panose="020B0604020202020204" pitchFamily="34" charset="0"/>
                  <a:sym typeface="Montserrat"/>
                </a:rPr>
                <a:t>The target variable in the dataset is the price, which is a continuous variable.</a:t>
              </a:r>
            </a:p>
            <a:p>
              <a:endParaRPr lang="en-US" dirty="0"/>
            </a:p>
          </p:txBody>
        </p:sp>
      </p:grpSp>
      <p:cxnSp>
        <p:nvCxnSpPr>
          <p:cNvPr id="7" name="Google Shape;275;p49">
            <a:extLst>
              <a:ext uri="{FF2B5EF4-FFF2-40B4-BE49-F238E27FC236}">
                <a16:creationId xmlns:a16="http://schemas.microsoft.com/office/drawing/2014/main" id="{37703784-5875-3119-E985-E893A86F8BB0}"/>
              </a:ext>
            </a:extLst>
          </p:cNvPr>
          <p:cNvCxnSpPr>
            <a:cxnSpLocks/>
          </p:cNvCxnSpPr>
          <p:nvPr/>
        </p:nvCxnSpPr>
        <p:spPr>
          <a:xfrm>
            <a:off x="712683" y="1097412"/>
            <a:ext cx="509790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TextBox 13">
            <a:extLst>
              <a:ext uri="{FF2B5EF4-FFF2-40B4-BE49-F238E27FC236}">
                <a16:creationId xmlns:a16="http://schemas.microsoft.com/office/drawing/2014/main" id="{3F8A127C-5DCB-C5F7-9101-A9F0360469EA}"/>
              </a:ext>
            </a:extLst>
          </p:cNvPr>
          <p:cNvSpPr txBox="1"/>
          <p:nvPr/>
        </p:nvSpPr>
        <p:spPr>
          <a:xfrm>
            <a:off x="488939" y="449868"/>
            <a:ext cx="5545393" cy="646331"/>
          </a:xfrm>
          <a:prstGeom prst="rect">
            <a:avLst/>
          </a:prstGeom>
          <a:noFill/>
        </p:spPr>
        <p:txBody>
          <a:bodyPr wrap="square" rtlCol="0">
            <a:spAutoFit/>
          </a:bodyPr>
          <a:lstStyle/>
          <a:p>
            <a:pPr algn="ctr">
              <a:buClr>
                <a:schemeClr val="lt1"/>
              </a:buClr>
              <a:buSzPts val="4500"/>
            </a:pPr>
            <a:r>
              <a:rPr lang="en-CA" sz="3600" b="1" dirty="0">
                <a:solidFill>
                  <a:schemeClr val="lt1"/>
                </a:solidFill>
                <a:latin typeface="Arial" panose="020B0604020202020204" pitchFamily="34" charset="0"/>
                <a:cs typeface="Arial" panose="020B0604020202020204" pitchFamily="34" charset="0"/>
                <a:sym typeface="Montserrat ExtraBold"/>
              </a:rPr>
              <a:t>Laptop Price Prediction</a:t>
            </a:r>
            <a:endParaRPr lang="en-US" sz="3600" b="1" dirty="0">
              <a:solidFill>
                <a:schemeClr val="lt1"/>
              </a:solidFill>
              <a:latin typeface="Arial" panose="020B0604020202020204" pitchFamily="34" charset="0"/>
              <a:cs typeface="Arial" panose="020B0604020202020204" pitchFamily="34" charset="0"/>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Rectangle 1">
            <a:extLst>
              <a:ext uri="{FF2B5EF4-FFF2-40B4-BE49-F238E27FC236}">
                <a16:creationId xmlns:a16="http://schemas.microsoft.com/office/drawing/2014/main" id="{F3293A78-B5B3-DDE5-03F1-6861C61FC9C0}"/>
              </a:ext>
            </a:extLst>
          </p:cNvPr>
          <p:cNvSpPr/>
          <p:nvPr/>
        </p:nvSpPr>
        <p:spPr>
          <a:xfrm>
            <a:off x="316461" y="258782"/>
            <a:ext cx="4255539" cy="658782"/>
          </a:xfrm>
          <a:prstGeom prst="rect">
            <a:avLst/>
          </a:prstGeom>
          <a:solidFill>
            <a:srgbClr val="001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003;p58">
            <a:extLst>
              <a:ext uri="{FF2B5EF4-FFF2-40B4-BE49-F238E27FC236}">
                <a16:creationId xmlns:a16="http://schemas.microsoft.com/office/drawing/2014/main" id="{0D4EC9D6-1532-6D07-6E78-D250587363E2}"/>
              </a:ext>
            </a:extLst>
          </p:cNvPr>
          <p:cNvSpPr txBox="1">
            <a:spLocks/>
          </p:cNvSpPr>
          <p:nvPr/>
        </p:nvSpPr>
        <p:spPr>
          <a:xfrm>
            <a:off x="1065287" y="1912968"/>
            <a:ext cx="798446" cy="658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CA" sz="3600" b="1" dirty="0">
                <a:latin typeface="Arial" panose="020B0604020202020204" pitchFamily="34" charset="0"/>
                <a:cs typeface="Arial" panose="020B0604020202020204" pitchFamily="34" charset="0"/>
              </a:rPr>
              <a:t>58</a:t>
            </a:r>
          </a:p>
        </p:txBody>
      </p:sp>
      <p:sp>
        <p:nvSpPr>
          <p:cNvPr id="9" name="Google Shape;2003;p58">
            <a:extLst>
              <a:ext uri="{FF2B5EF4-FFF2-40B4-BE49-F238E27FC236}">
                <a16:creationId xmlns:a16="http://schemas.microsoft.com/office/drawing/2014/main" id="{888B9364-16F8-7DD5-D0A3-491709B2DC14}"/>
              </a:ext>
            </a:extLst>
          </p:cNvPr>
          <p:cNvSpPr txBox="1">
            <a:spLocks/>
          </p:cNvSpPr>
          <p:nvPr/>
        </p:nvSpPr>
        <p:spPr>
          <a:xfrm>
            <a:off x="447269" y="2560019"/>
            <a:ext cx="2034480" cy="444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l"/>
            <a:r>
              <a:rPr lang="en-CA" sz="1800" b="1" dirty="0">
                <a:solidFill>
                  <a:schemeClr val="bg1"/>
                </a:solidFill>
                <a:latin typeface="Arial" panose="020B0604020202020204" pitchFamily="34" charset="0"/>
                <a:cs typeface="Arial" panose="020B0604020202020204" pitchFamily="34" charset="0"/>
              </a:rPr>
              <a:t>Duplicate Data</a:t>
            </a:r>
          </a:p>
        </p:txBody>
      </p:sp>
      <p:cxnSp>
        <p:nvCxnSpPr>
          <p:cNvPr id="10" name="Google Shape;2016;p58">
            <a:extLst>
              <a:ext uri="{FF2B5EF4-FFF2-40B4-BE49-F238E27FC236}">
                <a16:creationId xmlns:a16="http://schemas.microsoft.com/office/drawing/2014/main" id="{77BBCE30-37E3-4F95-CA5C-4A901C19EFCA}"/>
              </a:ext>
            </a:extLst>
          </p:cNvPr>
          <p:cNvCxnSpPr>
            <a:cxnSpLocks/>
          </p:cNvCxnSpPr>
          <p:nvPr/>
        </p:nvCxnSpPr>
        <p:spPr>
          <a:xfrm flipV="1">
            <a:off x="1233664" y="2567557"/>
            <a:ext cx="461691" cy="2349"/>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2003;p58">
            <a:extLst>
              <a:ext uri="{FF2B5EF4-FFF2-40B4-BE49-F238E27FC236}">
                <a16:creationId xmlns:a16="http://schemas.microsoft.com/office/drawing/2014/main" id="{6C440451-95BB-D114-EF72-C01D7EA7B058}"/>
              </a:ext>
            </a:extLst>
          </p:cNvPr>
          <p:cNvSpPr txBox="1">
            <a:spLocks/>
          </p:cNvSpPr>
          <p:nvPr/>
        </p:nvSpPr>
        <p:spPr>
          <a:xfrm>
            <a:off x="3488247" y="1926932"/>
            <a:ext cx="798446" cy="658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CA" sz="3600" b="1" dirty="0">
                <a:latin typeface="Arial" panose="020B0604020202020204" pitchFamily="34" charset="0"/>
                <a:cs typeface="Arial" panose="020B0604020202020204" pitchFamily="34" charset="0"/>
              </a:rPr>
              <a:t>01</a:t>
            </a:r>
          </a:p>
        </p:txBody>
      </p:sp>
      <p:cxnSp>
        <p:nvCxnSpPr>
          <p:cNvPr id="13" name="Google Shape;2016;p58">
            <a:extLst>
              <a:ext uri="{FF2B5EF4-FFF2-40B4-BE49-F238E27FC236}">
                <a16:creationId xmlns:a16="http://schemas.microsoft.com/office/drawing/2014/main" id="{43201E18-A7DB-6D1E-1466-427E7D006983}"/>
              </a:ext>
            </a:extLst>
          </p:cNvPr>
          <p:cNvCxnSpPr>
            <a:cxnSpLocks/>
          </p:cNvCxnSpPr>
          <p:nvPr/>
        </p:nvCxnSpPr>
        <p:spPr>
          <a:xfrm flipV="1">
            <a:off x="3575757" y="2582007"/>
            <a:ext cx="461691" cy="2349"/>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2003;p58">
            <a:extLst>
              <a:ext uri="{FF2B5EF4-FFF2-40B4-BE49-F238E27FC236}">
                <a16:creationId xmlns:a16="http://schemas.microsoft.com/office/drawing/2014/main" id="{92DCDDC1-B91D-5751-B6BF-2C1134E144E7}"/>
              </a:ext>
            </a:extLst>
          </p:cNvPr>
          <p:cNvSpPr txBox="1">
            <a:spLocks/>
          </p:cNvSpPr>
          <p:nvPr/>
        </p:nvSpPr>
        <p:spPr>
          <a:xfrm>
            <a:off x="2939600" y="2560018"/>
            <a:ext cx="1895740" cy="444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CA" sz="1800" b="1" dirty="0">
                <a:solidFill>
                  <a:schemeClr val="bg1"/>
                </a:solidFill>
                <a:latin typeface="Arial" panose="020B0604020202020204" pitchFamily="34" charset="0"/>
                <a:cs typeface="Arial" panose="020B0604020202020204" pitchFamily="34" charset="0"/>
              </a:rPr>
              <a:t>Missing Value</a:t>
            </a:r>
          </a:p>
        </p:txBody>
      </p:sp>
      <p:sp>
        <p:nvSpPr>
          <p:cNvPr id="15" name="Google Shape;2003;p58">
            <a:extLst>
              <a:ext uri="{FF2B5EF4-FFF2-40B4-BE49-F238E27FC236}">
                <a16:creationId xmlns:a16="http://schemas.microsoft.com/office/drawing/2014/main" id="{B2ECA2C8-26CB-DFA7-B80C-89AD769E9DB8}"/>
              </a:ext>
            </a:extLst>
          </p:cNvPr>
          <p:cNvSpPr txBox="1">
            <a:spLocks/>
          </p:cNvSpPr>
          <p:nvPr/>
        </p:nvSpPr>
        <p:spPr>
          <a:xfrm>
            <a:off x="5251156" y="2559716"/>
            <a:ext cx="1181364" cy="444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CA" sz="1800" b="1" dirty="0">
                <a:solidFill>
                  <a:schemeClr val="bg1"/>
                </a:solidFill>
                <a:latin typeface="Arial" panose="020B0604020202020204" pitchFamily="34" charset="0"/>
                <a:cs typeface="Arial" panose="020B0604020202020204" pitchFamily="34" charset="0"/>
              </a:rPr>
              <a:t>Outliers</a:t>
            </a:r>
          </a:p>
        </p:txBody>
      </p:sp>
      <p:sp>
        <p:nvSpPr>
          <p:cNvPr id="16" name="Google Shape;2003;p58">
            <a:extLst>
              <a:ext uri="{FF2B5EF4-FFF2-40B4-BE49-F238E27FC236}">
                <a16:creationId xmlns:a16="http://schemas.microsoft.com/office/drawing/2014/main" id="{D49D164A-CECA-D209-C0F2-903B397E759B}"/>
              </a:ext>
            </a:extLst>
          </p:cNvPr>
          <p:cNvSpPr txBox="1">
            <a:spLocks/>
          </p:cNvSpPr>
          <p:nvPr/>
        </p:nvSpPr>
        <p:spPr>
          <a:xfrm>
            <a:off x="5447990" y="1925574"/>
            <a:ext cx="798446" cy="658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CA" sz="3600" b="1" dirty="0">
                <a:latin typeface="Arial" panose="020B0604020202020204" pitchFamily="34" charset="0"/>
                <a:cs typeface="Arial" panose="020B0604020202020204" pitchFamily="34" charset="0"/>
              </a:rPr>
              <a:t>12</a:t>
            </a:r>
          </a:p>
        </p:txBody>
      </p:sp>
      <p:cxnSp>
        <p:nvCxnSpPr>
          <p:cNvPr id="17" name="Google Shape;2016;p58">
            <a:extLst>
              <a:ext uri="{FF2B5EF4-FFF2-40B4-BE49-F238E27FC236}">
                <a16:creationId xmlns:a16="http://schemas.microsoft.com/office/drawing/2014/main" id="{219EE87A-77B2-DDF4-4269-9EB253529D34}"/>
              </a:ext>
            </a:extLst>
          </p:cNvPr>
          <p:cNvCxnSpPr>
            <a:cxnSpLocks/>
          </p:cNvCxnSpPr>
          <p:nvPr/>
        </p:nvCxnSpPr>
        <p:spPr>
          <a:xfrm flipV="1">
            <a:off x="5517930" y="2566317"/>
            <a:ext cx="461691" cy="2349"/>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2003;p58">
            <a:extLst>
              <a:ext uri="{FF2B5EF4-FFF2-40B4-BE49-F238E27FC236}">
                <a16:creationId xmlns:a16="http://schemas.microsoft.com/office/drawing/2014/main" id="{AA8058E0-8BC6-99ED-88CB-41D2242894D3}"/>
              </a:ext>
            </a:extLst>
          </p:cNvPr>
          <p:cNvSpPr txBox="1">
            <a:spLocks/>
          </p:cNvSpPr>
          <p:nvPr/>
        </p:nvSpPr>
        <p:spPr>
          <a:xfrm>
            <a:off x="316461" y="258782"/>
            <a:ext cx="5201469" cy="658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1" i="0" u="none" strike="noStrike" cap="none">
                <a:solidFill>
                  <a:schemeClr val="accent1"/>
                </a:solidFill>
                <a:latin typeface="Arial" panose="020B0604020202020204" pitchFamily="34" charset="0"/>
                <a:ea typeface="Montserrat ExtraBold"/>
                <a:cs typeface="Arial" panose="020B0604020202020204" pitchFamily="34" charset="0"/>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CA" sz="2800" dirty="0"/>
              <a:t>Data Preprocessing</a:t>
            </a:r>
          </a:p>
        </p:txBody>
      </p:sp>
      <p:cxnSp>
        <p:nvCxnSpPr>
          <p:cNvPr id="11" name="Google Shape;2016;p58">
            <a:extLst>
              <a:ext uri="{FF2B5EF4-FFF2-40B4-BE49-F238E27FC236}">
                <a16:creationId xmlns:a16="http://schemas.microsoft.com/office/drawing/2014/main" id="{8F28ACE0-0EDF-B39A-5B64-F185FE4A5CE7}"/>
              </a:ext>
            </a:extLst>
          </p:cNvPr>
          <p:cNvCxnSpPr>
            <a:cxnSpLocks/>
          </p:cNvCxnSpPr>
          <p:nvPr/>
        </p:nvCxnSpPr>
        <p:spPr>
          <a:xfrm>
            <a:off x="388799" y="838091"/>
            <a:ext cx="3345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03;p58">
            <a:extLst>
              <a:ext uri="{FF2B5EF4-FFF2-40B4-BE49-F238E27FC236}">
                <a16:creationId xmlns:a16="http://schemas.microsoft.com/office/drawing/2014/main" id="{21C24177-2295-1739-DD47-C755596FDF50}"/>
              </a:ext>
            </a:extLst>
          </p:cNvPr>
          <p:cNvSpPr txBox="1">
            <a:spLocks noGrp="1"/>
          </p:cNvSpPr>
          <p:nvPr>
            <p:ph type="title"/>
          </p:nvPr>
        </p:nvSpPr>
        <p:spPr>
          <a:xfrm>
            <a:off x="316461" y="258782"/>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Standardise Values</a:t>
            </a:r>
            <a:endParaRPr sz="2800" dirty="0"/>
          </a:p>
        </p:txBody>
      </p:sp>
      <p:cxnSp>
        <p:nvCxnSpPr>
          <p:cNvPr id="7" name="Google Shape;2016;p58">
            <a:extLst>
              <a:ext uri="{FF2B5EF4-FFF2-40B4-BE49-F238E27FC236}">
                <a16:creationId xmlns:a16="http://schemas.microsoft.com/office/drawing/2014/main" id="{2B0E593A-CE54-239C-04A7-A958D1CF34EF}"/>
              </a:ext>
            </a:extLst>
          </p:cNvPr>
          <p:cNvCxnSpPr>
            <a:cxnSpLocks/>
          </p:cNvCxnSpPr>
          <p:nvPr/>
        </p:nvCxnSpPr>
        <p:spPr>
          <a:xfrm>
            <a:off x="388799" y="838091"/>
            <a:ext cx="325186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765E0770-41BB-3394-AAF0-0BE365A20E52}"/>
              </a:ext>
            </a:extLst>
          </p:cNvPr>
          <p:cNvPicPr>
            <a:picLocks noChangeAspect="1"/>
          </p:cNvPicPr>
          <p:nvPr/>
        </p:nvPicPr>
        <p:blipFill>
          <a:blip r:embed="rId3"/>
          <a:stretch>
            <a:fillRect/>
          </a:stretch>
        </p:blipFill>
        <p:spPr>
          <a:xfrm>
            <a:off x="388799" y="1134354"/>
            <a:ext cx="2517853" cy="1715854"/>
          </a:xfrm>
          <a:prstGeom prst="rect">
            <a:avLst/>
          </a:prstGeom>
        </p:spPr>
      </p:pic>
      <p:pic>
        <p:nvPicPr>
          <p:cNvPr id="4" name="Picture 3">
            <a:extLst>
              <a:ext uri="{FF2B5EF4-FFF2-40B4-BE49-F238E27FC236}">
                <a16:creationId xmlns:a16="http://schemas.microsoft.com/office/drawing/2014/main" id="{FDBAFAF3-89CB-C94B-4237-F0AD7D0E31EC}"/>
              </a:ext>
            </a:extLst>
          </p:cNvPr>
          <p:cNvPicPr>
            <a:picLocks noChangeAspect="1"/>
          </p:cNvPicPr>
          <p:nvPr/>
        </p:nvPicPr>
        <p:blipFill>
          <a:blip r:embed="rId4"/>
          <a:stretch>
            <a:fillRect/>
          </a:stretch>
        </p:blipFill>
        <p:spPr>
          <a:xfrm>
            <a:off x="388799" y="3070060"/>
            <a:ext cx="2517853" cy="1715854"/>
          </a:xfrm>
          <a:prstGeom prst="rect">
            <a:avLst/>
          </a:prstGeom>
        </p:spPr>
      </p:pic>
      <p:sp>
        <p:nvSpPr>
          <p:cNvPr id="23" name="Rectangle 22">
            <a:extLst>
              <a:ext uri="{FF2B5EF4-FFF2-40B4-BE49-F238E27FC236}">
                <a16:creationId xmlns:a16="http://schemas.microsoft.com/office/drawing/2014/main" id="{F5BCD7B9-1F68-88C7-2DB1-71BFA89B0BA7}"/>
              </a:ext>
            </a:extLst>
          </p:cNvPr>
          <p:cNvSpPr/>
          <p:nvPr/>
        </p:nvSpPr>
        <p:spPr>
          <a:xfrm>
            <a:off x="2432933" y="2701286"/>
            <a:ext cx="473719" cy="171181"/>
          </a:xfrm>
          <a:prstGeom prst="rect">
            <a:avLst/>
          </a:prstGeom>
          <a:solidFill>
            <a:srgbClr val="017B8C">
              <a:alpha val="497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DFE13F4-FE1D-74A2-4D50-A5826CBE0FD6}"/>
              </a:ext>
            </a:extLst>
          </p:cNvPr>
          <p:cNvPicPr>
            <a:picLocks noChangeAspect="1"/>
          </p:cNvPicPr>
          <p:nvPr/>
        </p:nvPicPr>
        <p:blipFill>
          <a:blip r:embed="rId5"/>
          <a:stretch>
            <a:fillRect/>
          </a:stretch>
        </p:blipFill>
        <p:spPr>
          <a:xfrm>
            <a:off x="3257521" y="1134354"/>
            <a:ext cx="4588621" cy="1180982"/>
          </a:xfrm>
          <a:prstGeom prst="rect">
            <a:avLst/>
          </a:prstGeom>
        </p:spPr>
      </p:pic>
      <p:sp>
        <p:nvSpPr>
          <p:cNvPr id="30" name="Rectangle 29">
            <a:extLst>
              <a:ext uri="{FF2B5EF4-FFF2-40B4-BE49-F238E27FC236}">
                <a16:creationId xmlns:a16="http://schemas.microsoft.com/office/drawing/2014/main" id="{EB16711F-E349-1C70-96B7-C3BF6C7B7AD5}"/>
              </a:ext>
            </a:extLst>
          </p:cNvPr>
          <p:cNvSpPr/>
          <p:nvPr/>
        </p:nvSpPr>
        <p:spPr>
          <a:xfrm>
            <a:off x="2432933" y="3488060"/>
            <a:ext cx="446654" cy="123081"/>
          </a:xfrm>
          <a:prstGeom prst="rect">
            <a:avLst/>
          </a:prstGeom>
          <a:solidFill>
            <a:srgbClr val="017B8C">
              <a:alpha val="497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CB102F4-729E-272E-9F55-2147B74F97A3}"/>
              </a:ext>
            </a:extLst>
          </p:cNvPr>
          <p:cNvSpPr/>
          <p:nvPr/>
        </p:nvSpPr>
        <p:spPr>
          <a:xfrm>
            <a:off x="2432933" y="4038060"/>
            <a:ext cx="446654" cy="123081"/>
          </a:xfrm>
          <a:prstGeom prst="rect">
            <a:avLst/>
          </a:prstGeom>
          <a:solidFill>
            <a:srgbClr val="017B8C">
              <a:alpha val="497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8EFE382-7DD1-0179-7D43-4145AE5E7493}"/>
              </a:ext>
            </a:extLst>
          </p:cNvPr>
          <p:cNvSpPr/>
          <p:nvPr/>
        </p:nvSpPr>
        <p:spPr>
          <a:xfrm>
            <a:off x="2432933" y="3697059"/>
            <a:ext cx="446654" cy="123081"/>
          </a:xfrm>
          <a:prstGeom prst="rect">
            <a:avLst/>
          </a:prstGeom>
          <a:solidFill>
            <a:srgbClr val="017B8C">
              <a:alpha val="497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E7E68F3-270D-FAB8-1206-43818E1F1C0B}"/>
              </a:ext>
            </a:extLst>
          </p:cNvPr>
          <p:cNvSpPr/>
          <p:nvPr/>
        </p:nvSpPr>
        <p:spPr>
          <a:xfrm>
            <a:off x="2432933" y="4447141"/>
            <a:ext cx="446654" cy="123081"/>
          </a:xfrm>
          <a:prstGeom prst="rect">
            <a:avLst/>
          </a:prstGeom>
          <a:solidFill>
            <a:srgbClr val="017B8C">
              <a:alpha val="497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FDF58EB5-BDB7-9164-B964-327595E16B12}"/>
              </a:ext>
            </a:extLst>
          </p:cNvPr>
          <p:cNvPicPr>
            <a:picLocks noChangeAspect="1"/>
          </p:cNvPicPr>
          <p:nvPr/>
        </p:nvPicPr>
        <p:blipFill>
          <a:blip r:embed="rId6"/>
          <a:stretch>
            <a:fillRect/>
          </a:stretch>
        </p:blipFill>
        <p:spPr>
          <a:xfrm>
            <a:off x="3257521" y="2468637"/>
            <a:ext cx="3416124" cy="2317277"/>
          </a:xfrm>
          <a:prstGeom prst="rect">
            <a:avLst/>
          </a:prstGeom>
        </p:spPr>
      </p:pic>
    </p:spTree>
    <p:extLst>
      <p:ext uri="{BB962C8B-B14F-4D97-AF65-F5344CB8AC3E}">
        <p14:creationId xmlns:p14="http://schemas.microsoft.com/office/powerpoint/2010/main" val="188223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003;p58">
            <a:extLst>
              <a:ext uri="{FF2B5EF4-FFF2-40B4-BE49-F238E27FC236}">
                <a16:creationId xmlns:a16="http://schemas.microsoft.com/office/drawing/2014/main" id="{114ADFF7-3719-767A-7B82-32E1B9E0ECCE}"/>
              </a:ext>
            </a:extLst>
          </p:cNvPr>
          <p:cNvSpPr txBox="1">
            <a:spLocks noGrp="1"/>
          </p:cNvSpPr>
          <p:nvPr>
            <p:ph type="title"/>
          </p:nvPr>
        </p:nvSpPr>
        <p:spPr>
          <a:xfrm>
            <a:off x="333977" y="269654"/>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Exploratory Data Analysis</a:t>
            </a:r>
            <a:endParaRPr sz="2800" dirty="0"/>
          </a:p>
        </p:txBody>
      </p:sp>
      <p:cxnSp>
        <p:nvCxnSpPr>
          <p:cNvPr id="7" name="Google Shape;2016;p58">
            <a:extLst>
              <a:ext uri="{FF2B5EF4-FFF2-40B4-BE49-F238E27FC236}">
                <a16:creationId xmlns:a16="http://schemas.microsoft.com/office/drawing/2014/main" id="{B7DFCCA1-4758-9713-FCE6-57B90EE128AD}"/>
              </a:ext>
            </a:extLst>
          </p:cNvPr>
          <p:cNvCxnSpPr>
            <a:cxnSpLocks/>
          </p:cNvCxnSpPr>
          <p:nvPr/>
        </p:nvCxnSpPr>
        <p:spPr>
          <a:xfrm>
            <a:off x="421417" y="838091"/>
            <a:ext cx="43924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E6765D75-E161-DA31-A7F2-EBFE944CC2F7}"/>
              </a:ext>
            </a:extLst>
          </p:cNvPr>
          <p:cNvPicPr>
            <a:picLocks noChangeAspect="1"/>
          </p:cNvPicPr>
          <p:nvPr/>
        </p:nvPicPr>
        <p:blipFill>
          <a:blip r:embed="rId3"/>
          <a:stretch>
            <a:fillRect/>
          </a:stretch>
        </p:blipFill>
        <p:spPr>
          <a:xfrm>
            <a:off x="477077" y="1496873"/>
            <a:ext cx="3853098" cy="2718191"/>
          </a:xfrm>
          <a:prstGeom prst="rect">
            <a:avLst/>
          </a:prstGeom>
        </p:spPr>
      </p:pic>
      <p:pic>
        <p:nvPicPr>
          <p:cNvPr id="3" name="Picture 2">
            <a:extLst>
              <a:ext uri="{FF2B5EF4-FFF2-40B4-BE49-F238E27FC236}">
                <a16:creationId xmlns:a16="http://schemas.microsoft.com/office/drawing/2014/main" id="{6A472DD9-92E3-BE59-6566-43C5F6EC99A5}"/>
              </a:ext>
            </a:extLst>
          </p:cNvPr>
          <p:cNvPicPr>
            <a:picLocks noChangeAspect="1"/>
          </p:cNvPicPr>
          <p:nvPr/>
        </p:nvPicPr>
        <p:blipFill>
          <a:blip r:embed="rId4"/>
          <a:stretch>
            <a:fillRect/>
          </a:stretch>
        </p:blipFill>
        <p:spPr>
          <a:xfrm>
            <a:off x="4813824" y="1496873"/>
            <a:ext cx="3853098" cy="2718191"/>
          </a:xfrm>
          <a:prstGeom prst="rect">
            <a:avLst/>
          </a:prstGeom>
        </p:spPr>
      </p:pic>
    </p:spTree>
    <p:extLst>
      <p:ext uri="{BB962C8B-B14F-4D97-AF65-F5344CB8AC3E}">
        <p14:creationId xmlns:p14="http://schemas.microsoft.com/office/powerpoint/2010/main" val="8031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003;p58">
            <a:extLst>
              <a:ext uri="{FF2B5EF4-FFF2-40B4-BE49-F238E27FC236}">
                <a16:creationId xmlns:a16="http://schemas.microsoft.com/office/drawing/2014/main" id="{114ADFF7-3719-767A-7B82-32E1B9E0ECCE}"/>
              </a:ext>
            </a:extLst>
          </p:cNvPr>
          <p:cNvSpPr txBox="1">
            <a:spLocks noGrp="1"/>
          </p:cNvSpPr>
          <p:nvPr>
            <p:ph type="title"/>
          </p:nvPr>
        </p:nvSpPr>
        <p:spPr>
          <a:xfrm>
            <a:off x="333977" y="269654"/>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Exploratory Data Analysis</a:t>
            </a:r>
            <a:endParaRPr sz="2800" dirty="0"/>
          </a:p>
        </p:txBody>
      </p:sp>
      <p:pic>
        <p:nvPicPr>
          <p:cNvPr id="8" name="Picture 7">
            <a:extLst>
              <a:ext uri="{FF2B5EF4-FFF2-40B4-BE49-F238E27FC236}">
                <a16:creationId xmlns:a16="http://schemas.microsoft.com/office/drawing/2014/main" id="{73F78733-3C21-8F07-6288-10BF8B178673}"/>
              </a:ext>
            </a:extLst>
          </p:cNvPr>
          <p:cNvPicPr>
            <a:picLocks noChangeAspect="1"/>
          </p:cNvPicPr>
          <p:nvPr/>
        </p:nvPicPr>
        <p:blipFill>
          <a:blip r:embed="rId3"/>
          <a:stretch>
            <a:fillRect/>
          </a:stretch>
        </p:blipFill>
        <p:spPr>
          <a:xfrm>
            <a:off x="421417" y="1496873"/>
            <a:ext cx="3853098" cy="2718191"/>
          </a:xfrm>
          <a:prstGeom prst="rect">
            <a:avLst/>
          </a:prstGeom>
        </p:spPr>
      </p:pic>
      <p:pic>
        <p:nvPicPr>
          <p:cNvPr id="9" name="Picture 8">
            <a:extLst>
              <a:ext uri="{FF2B5EF4-FFF2-40B4-BE49-F238E27FC236}">
                <a16:creationId xmlns:a16="http://schemas.microsoft.com/office/drawing/2014/main" id="{44F7A90A-F298-FAD8-714C-DBB62119F8E6}"/>
              </a:ext>
            </a:extLst>
          </p:cNvPr>
          <p:cNvPicPr>
            <a:picLocks noChangeAspect="1"/>
          </p:cNvPicPr>
          <p:nvPr/>
        </p:nvPicPr>
        <p:blipFill>
          <a:blip r:embed="rId4"/>
          <a:stretch>
            <a:fillRect/>
          </a:stretch>
        </p:blipFill>
        <p:spPr>
          <a:xfrm>
            <a:off x="4869484" y="1496873"/>
            <a:ext cx="3853099" cy="2718191"/>
          </a:xfrm>
          <a:prstGeom prst="rect">
            <a:avLst/>
          </a:prstGeom>
        </p:spPr>
      </p:pic>
      <p:cxnSp>
        <p:nvCxnSpPr>
          <p:cNvPr id="2" name="Google Shape;2016;p58">
            <a:extLst>
              <a:ext uri="{FF2B5EF4-FFF2-40B4-BE49-F238E27FC236}">
                <a16:creationId xmlns:a16="http://schemas.microsoft.com/office/drawing/2014/main" id="{777B13B3-A95F-015F-847A-19779932874E}"/>
              </a:ext>
            </a:extLst>
          </p:cNvPr>
          <p:cNvCxnSpPr>
            <a:cxnSpLocks/>
          </p:cNvCxnSpPr>
          <p:nvPr/>
        </p:nvCxnSpPr>
        <p:spPr>
          <a:xfrm>
            <a:off x="421417" y="838091"/>
            <a:ext cx="43924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4063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003;p58">
            <a:extLst>
              <a:ext uri="{FF2B5EF4-FFF2-40B4-BE49-F238E27FC236}">
                <a16:creationId xmlns:a16="http://schemas.microsoft.com/office/drawing/2014/main" id="{114ADFF7-3719-767A-7B82-32E1B9E0ECCE}"/>
              </a:ext>
            </a:extLst>
          </p:cNvPr>
          <p:cNvSpPr txBox="1">
            <a:spLocks noGrp="1"/>
          </p:cNvSpPr>
          <p:nvPr>
            <p:ph type="title"/>
          </p:nvPr>
        </p:nvSpPr>
        <p:spPr>
          <a:xfrm>
            <a:off x="333977" y="269654"/>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Exploratory Data Analysis</a:t>
            </a:r>
            <a:endParaRPr sz="2800" dirty="0"/>
          </a:p>
        </p:txBody>
      </p:sp>
      <p:pic>
        <p:nvPicPr>
          <p:cNvPr id="5" name="Picture 4">
            <a:extLst>
              <a:ext uri="{FF2B5EF4-FFF2-40B4-BE49-F238E27FC236}">
                <a16:creationId xmlns:a16="http://schemas.microsoft.com/office/drawing/2014/main" id="{89CC35B0-CADC-CA94-D216-5A20C97010D1}"/>
              </a:ext>
            </a:extLst>
          </p:cNvPr>
          <p:cNvPicPr>
            <a:picLocks noChangeAspect="1"/>
          </p:cNvPicPr>
          <p:nvPr/>
        </p:nvPicPr>
        <p:blipFill>
          <a:blip r:embed="rId3"/>
          <a:stretch>
            <a:fillRect/>
          </a:stretch>
        </p:blipFill>
        <p:spPr>
          <a:xfrm>
            <a:off x="5724939" y="2694498"/>
            <a:ext cx="2997644" cy="2043485"/>
          </a:xfrm>
          <a:prstGeom prst="rect">
            <a:avLst/>
          </a:prstGeom>
        </p:spPr>
      </p:pic>
      <p:pic>
        <p:nvPicPr>
          <p:cNvPr id="8" name="Picture 7">
            <a:extLst>
              <a:ext uri="{FF2B5EF4-FFF2-40B4-BE49-F238E27FC236}">
                <a16:creationId xmlns:a16="http://schemas.microsoft.com/office/drawing/2014/main" id="{D3B1586B-3CA9-7C5B-4675-CE2376A62C3E}"/>
              </a:ext>
            </a:extLst>
          </p:cNvPr>
          <p:cNvPicPr>
            <a:picLocks noChangeAspect="1"/>
          </p:cNvPicPr>
          <p:nvPr/>
        </p:nvPicPr>
        <p:blipFill>
          <a:blip r:embed="rId4"/>
          <a:stretch>
            <a:fillRect/>
          </a:stretch>
        </p:blipFill>
        <p:spPr>
          <a:xfrm>
            <a:off x="5724940" y="405516"/>
            <a:ext cx="2997643" cy="2043485"/>
          </a:xfrm>
          <a:prstGeom prst="rect">
            <a:avLst/>
          </a:prstGeom>
        </p:spPr>
      </p:pic>
      <p:pic>
        <p:nvPicPr>
          <p:cNvPr id="2" name="Picture 1">
            <a:extLst>
              <a:ext uri="{FF2B5EF4-FFF2-40B4-BE49-F238E27FC236}">
                <a16:creationId xmlns:a16="http://schemas.microsoft.com/office/drawing/2014/main" id="{2F421335-04E0-1CF7-A338-586BE186F300}"/>
              </a:ext>
            </a:extLst>
          </p:cNvPr>
          <p:cNvPicPr>
            <a:picLocks noChangeAspect="1"/>
          </p:cNvPicPr>
          <p:nvPr/>
        </p:nvPicPr>
        <p:blipFill>
          <a:blip r:embed="rId5"/>
          <a:stretch>
            <a:fillRect/>
          </a:stretch>
        </p:blipFill>
        <p:spPr>
          <a:xfrm>
            <a:off x="421416" y="1327868"/>
            <a:ext cx="4915271" cy="3410115"/>
          </a:xfrm>
          <a:prstGeom prst="rect">
            <a:avLst/>
          </a:prstGeom>
        </p:spPr>
      </p:pic>
      <p:cxnSp>
        <p:nvCxnSpPr>
          <p:cNvPr id="3" name="Google Shape;2016;p58">
            <a:extLst>
              <a:ext uri="{FF2B5EF4-FFF2-40B4-BE49-F238E27FC236}">
                <a16:creationId xmlns:a16="http://schemas.microsoft.com/office/drawing/2014/main" id="{A7A66F35-5F4C-B9FA-BA85-79BD1D7FEE68}"/>
              </a:ext>
            </a:extLst>
          </p:cNvPr>
          <p:cNvCxnSpPr>
            <a:cxnSpLocks/>
          </p:cNvCxnSpPr>
          <p:nvPr/>
        </p:nvCxnSpPr>
        <p:spPr>
          <a:xfrm>
            <a:off x="421417" y="838091"/>
            <a:ext cx="43924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06919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003;p58">
            <a:extLst>
              <a:ext uri="{FF2B5EF4-FFF2-40B4-BE49-F238E27FC236}">
                <a16:creationId xmlns:a16="http://schemas.microsoft.com/office/drawing/2014/main" id="{114ADFF7-3719-767A-7B82-32E1B9E0ECCE}"/>
              </a:ext>
            </a:extLst>
          </p:cNvPr>
          <p:cNvSpPr txBox="1">
            <a:spLocks noGrp="1"/>
          </p:cNvSpPr>
          <p:nvPr>
            <p:ph type="title"/>
          </p:nvPr>
        </p:nvSpPr>
        <p:spPr>
          <a:xfrm>
            <a:off x="333977" y="269654"/>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Exploratory Data Analysis</a:t>
            </a:r>
            <a:endParaRPr sz="2800" dirty="0"/>
          </a:p>
        </p:txBody>
      </p:sp>
      <p:pic>
        <p:nvPicPr>
          <p:cNvPr id="2" name="Picture 1">
            <a:extLst>
              <a:ext uri="{FF2B5EF4-FFF2-40B4-BE49-F238E27FC236}">
                <a16:creationId xmlns:a16="http://schemas.microsoft.com/office/drawing/2014/main" id="{FCD62A27-0DC4-827E-AF69-1C2C34127EC0}"/>
              </a:ext>
            </a:extLst>
          </p:cNvPr>
          <p:cNvPicPr>
            <a:picLocks noChangeAspect="1"/>
          </p:cNvPicPr>
          <p:nvPr/>
        </p:nvPicPr>
        <p:blipFill>
          <a:blip r:embed="rId3"/>
          <a:stretch>
            <a:fillRect/>
          </a:stretch>
        </p:blipFill>
        <p:spPr>
          <a:xfrm>
            <a:off x="421417" y="1346672"/>
            <a:ext cx="3108962" cy="3062104"/>
          </a:xfrm>
          <a:prstGeom prst="rect">
            <a:avLst/>
          </a:prstGeom>
        </p:spPr>
      </p:pic>
      <p:pic>
        <p:nvPicPr>
          <p:cNvPr id="3" name="Picture 2">
            <a:extLst>
              <a:ext uri="{FF2B5EF4-FFF2-40B4-BE49-F238E27FC236}">
                <a16:creationId xmlns:a16="http://schemas.microsoft.com/office/drawing/2014/main" id="{2616EB06-9086-3997-49D6-E9EBFFBD4C6B}"/>
              </a:ext>
            </a:extLst>
          </p:cNvPr>
          <p:cNvPicPr>
            <a:picLocks noChangeAspect="1"/>
          </p:cNvPicPr>
          <p:nvPr/>
        </p:nvPicPr>
        <p:blipFill>
          <a:blip r:embed="rId4"/>
          <a:stretch>
            <a:fillRect/>
          </a:stretch>
        </p:blipFill>
        <p:spPr>
          <a:xfrm>
            <a:off x="3807313" y="1334248"/>
            <a:ext cx="4915270" cy="3062104"/>
          </a:xfrm>
          <a:prstGeom prst="rect">
            <a:avLst/>
          </a:prstGeom>
        </p:spPr>
      </p:pic>
      <p:pic>
        <p:nvPicPr>
          <p:cNvPr id="4" name="Picture 3">
            <a:extLst>
              <a:ext uri="{FF2B5EF4-FFF2-40B4-BE49-F238E27FC236}">
                <a16:creationId xmlns:a16="http://schemas.microsoft.com/office/drawing/2014/main" id="{13B38698-95C3-425A-63A2-BAAE91E0DC8B}"/>
              </a:ext>
            </a:extLst>
          </p:cNvPr>
          <p:cNvPicPr>
            <a:picLocks noChangeAspect="1"/>
          </p:cNvPicPr>
          <p:nvPr/>
        </p:nvPicPr>
        <p:blipFill>
          <a:blip r:embed="rId5"/>
          <a:stretch>
            <a:fillRect/>
          </a:stretch>
        </p:blipFill>
        <p:spPr>
          <a:xfrm>
            <a:off x="5535446" y="269654"/>
            <a:ext cx="3187137" cy="788946"/>
          </a:xfrm>
          <a:prstGeom prst="rect">
            <a:avLst/>
          </a:prstGeom>
        </p:spPr>
      </p:pic>
      <p:cxnSp>
        <p:nvCxnSpPr>
          <p:cNvPr id="5" name="Google Shape;2016;p58">
            <a:extLst>
              <a:ext uri="{FF2B5EF4-FFF2-40B4-BE49-F238E27FC236}">
                <a16:creationId xmlns:a16="http://schemas.microsoft.com/office/drawing/2014/main" id="{7369D4FE-3CE6-4A61-55AF-C090BBE7C39F}"/>
              </a:ext>
            </a:extLst>
          </p:cNvPr>
          <p:cNvCxnSpPr>
            <a:cxnSpLocks/>
          </p:cNvCxnSpPr>
          <p:nvPr/>
        </p:nvCxnSpPr>
        <p:spPr>
          <a:xfrm>
            <a:off x="421417" y="838091"/>
            <a:ext cx="43924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77011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6" name="Google Shape;2003;p58">
            <a:extLst>
              <a:ext uri="{FF2B5EF4-FFF2-40B4-BE49-F238E27FC236}">
                <a16:creationId xmlns:a16="http://schemas.microsoft.com/office/drawing/2014/main" id="{114ADFF7-3719-767A-7B82-32E1B9E0ECCE}"/>
              </a:ext>
            </a:extLst>
          </p:cNvPr>
          <p:cNvSpPr txBox="1">
            <a:spLocks noGrp="1"/>
          </p:cNvSpPr>
          <p:nvPr>
            <p:ph type="title"/>
          </p:nvPr>
        </p:nvSpPr>
        <p:spPr>
          <a:xfrm>
            <a:off x="333977" y="269654"/>
            <a:ext cx="5201469" cy="658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Exploratory Data Analysis</a:t>
            </a:r>
            <a:endParaRPr sz="2800" dirty="0"/>
          </a:p>
        </p:txBody>
      </p:sp>
      <p:pic>
        <p:nvPicPr>
          <p:cNvPr id="2" name="Picture 1">
            <a:extLst>
              <a:ext uri="{FF2B5EF4-FFF2-40B4-BE49-F238E27FC236}">
                <a16:creationId xmlns:a16="http://schemas.microsoft.com/office/drawing/2014/main" id="{25523243-F0EE-1124-3359-FACA65086191}"/>
              </a:ext>
            </a:extLst>
          </p:cNvPr>
          <p:cNvPicPr>
            <a:picLocks noChangeAspect="1"/>
          </p:cNvPicPr>
          <p:nvPr/>
        </p:nvPicPr>
        <p:blipFill>
          <a:blip r:embed="rId3"/>
          <a:stretch>
            <a:fillRect/>
          </a:stretch>
        </p:blipFill>
        <p:spPr>
          <a:xfrm>
            <a:off x="3220277" y="1064389"/>
            <a:ext cx="2671644" cy="1836752"/>
          </a:xfrm>
          <a:prstGeom prst="rect">
            <a:avLst/>
          </a:prstGeom>
        </p:spPr>
      </p:pic>
      <p:pic>
        <p:nvPicPr>
          <p:cNvPr id="3" name="Picture 2">
            <a:extLst>
              <a:ext uri="{FF2B5EF4-FFF2-40B4-BE49-F238E27FC236}">
                <a16:creationId xmlns:a16="http://schemas.microsoft.com/office/drawing/2014/main" id="{48FAADE5-A7D9-80F6-7AAA-163E69DF02B1}"/>
              </a:ext>
            </a:extLst>
          </p:cNvPr>
          <p:cNvPicPr>
            <a:picLocks noChangeAspect="1"/>
          </p:cNvPicPr>
          <p:nvPr/>
        </p:nvPicPr>
        <p:blipFill>
          <a:blip r:embed="rId4"/>
          <a:stretch>
            <a:fillRect/>
          </a:stretch>
        </p:blipFill>
        <p:spPr>
          <a:xfrm>
            <a:off x="3236178" y="3037095"/>
            <a:ext cx="2671644" cy="1836751"/>
          </a:xfrm>
          <a:prstGeom prst="rect">
            <a:avLst/>
          </a:prstGeom>
        </p:spPr>
      </p:pic>
      <p:pic>
        <p:nvPicPr>
          <p:cNvPr id="4" name="Picture 3">
            <a:extLst>
              <a:ext uri="{FF2B5EF4-FFF2-40B4-BE49-F238E27FC236}">
                <a16:creationId xmlns:a16="http://schemas.microsoft.com/office/drawing/2014/main" id="{9BC5BACF-6D35-1706-DAE3-9D972FC02B37}"/>
              </a:ext>
            </a:extLst>
          </p:cNvPr>
          <p:cNvPicPr>
            <a:picLocks noChangeAspect="1"/>
          </p:cNvPicPr>
          <p:nvPr/>
        </p:nvPicPr>
        <p:blipFill>
          <a:blip r:embed="rId5"/>
          <a:stretch>
            <a:fillRect/>
          </a:stretch>
        </p:blipFill>
        <p:spPr>
          <a:xfrm>
            <a:off x="6019137" y="1064390"/>
            <a:ext cx="2671644" cy="1836751"/>
          </a:xfrm>
          <a:prstGeom prst="rect">
            <a:avLst/>
          </a:prstGeom>
        </p:spPr>
      </p:pic>
      <p:pic>
        <p:nvPicPr>
          <p:cNvPr id="5" name="Picture 4">
            <a:extLst>
              <a:ext uri="{FF2B5EF4-FFF2-40B4-BE49-F238E27FC236}">
                <a16:creationId xmlns:a16="http://schemas.microsoft.com/office/drawing/2014/main" id="{78245BF9-9624-EE82-322C-40CEAAFA3596}"/>
              </a:ext>
            </a:extLst>
          </p:cNvPr>
          <p:cNvPicPr>
            <a:picLocks noChangeAspect="1"/>
          </p:cNvPicPr>
          <p:nvPr/>
        </p:nvPicPr>
        <p:blipFill>
          <a:blip r:embed="rId6"/>
          <a:stretch>
            <a:fillRect/>
          </a:stretch>
        </p:blipFill>
        <p:spPr>
          <a:xfrm>
            <a:off x="6019137" y="3037094"/>
            <a:ext cx="2703449" cy="1836752"/>
          </a:xfrm>
          <a:prstGeom prst="rect">
            <a:avLst/>
          </a:prstGeom>
        </p:spPr>
      </p:pic>
      <p:pic>
        <p:nvPicPr>
          <p:cNvPr id="8" name="Picture 7">
            <a:extLst>
              <a:ext uri="{FF2B5EF4-FFF2-40B4-BE49-F238E27FC236}">
                <a16:creationId xmlns:a16="http://schemas.microsoft.com/office/drawing/2014/main" id="{9A1097A7-1D25-CEB5-E92F-F73E3E4DACF7}"/>
              </a:ext>
            </a:extLst>
          </p:cNvPr>
          <p:cNvPicPr>
            <a:picLocks noChangeAspect="1"/>
          </p:cNvPicPr>
          <p:nvPr/>
        </p:nvPicPr>
        <p:blipFill>
          <a:blip r:embed="rId7"/>
          <a:stretch>
            <a:fillRect/>
          </a:stretch>
        </p:blipFill>
        <p:spPr>
          <a:xfrm>
            <a:off x="421418" y="1064389"/>
            <a:ext cx="2671644" cy="1836751"/>
          </a:xfrm>
          <a:prstGeom prst="rect">
            <a:avLst/>
          </a:prstGeom>
        </p:spPr>
      </p:pic>
      <p:pic>
        <p:nvPicPr>
          <p:cNvPr id="9" name="Picture 8">
            <a:extLst>
              <a:ext uri="{FF2B5EF4-FFF2-40B4-BE49-F238E27FC236}">
                <a16:creationId xmlns:a16="http://schemas.microsoft.com/office/drawing/2014/main" id="{EBA89429-B2A5-91F1-E2EC-B25B99D6B1C1}"/>
              </a:ext>
            </a:extLst>
          </p:cNvPr>
          <p:cNvPicPr>
            <a:picLocks noChangeAspect="1"/>
          </p:cNvPicPr>
          <p:nvPr/>
        </p:nvPicPr>
        <p:blipFill>
          <a:blip r:embed="rId8"/>
          <a:stretch>
            <a:fillRect/>
          </a:stretch>
        </p:blipFill>
        <p:spPr>
          <a:xfrm>
            <a:off x="421414" y="3037093"/>
            <a:ext cx="2703449" cy="1836751"/>
          </a:xfrm>
          <a:prstGeom prst="rect">
            <a:avLst/>
          </a:prstGeom>
        </p:spPr>
      </p:pic>
      <p:cxnSp>
        <p:nvCxnSpPr>
          <p:cNvPr id="10" name="Google Shape;2016;p58">
            <a:extLst>
              <a:ext uri="{FF2B5EF4-FFF2-40B4-BE49-F238E27FC236}">
                <a16:creationId xmlns:a16="http://schemas.microsoft.com/office/drawing/2014/main" id="{E2F6DD37-502A-1207-B093-88E2CC161193}"/>
              </a:ext>
            </a:extLst>
          </p:cNvPr>
          <p:cNvCxnSpPr>
            <a:cxnSpLocks/>
          </p:cNvCxnSpPr>
          <p:nvPr/>
        </p:nvCxnSpPr>
        <p:spPr>
          <a:xfrm>
            <a:off x="421417" y="838091"/>
            <a:ext cx="43924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03297756"/>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915</Words>
  <Application>Microsoft Macintosh PowerPoint</Application>
  <PresentationFormat>On-screen Show (16:9)</PresentationFormat>
  <Paragraphs>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Montserrat</vt:lpstr>
      <vt:lpstr>Montserrat ExtraBold</vt:lpstr>
      <vt:lpstr>arial</vt:lpstr>
      <vt:lpstr>Futuristic Background by Slidesgo</vt:lpstr>
      <vt:lpstr>PowerPoint Presentation</vt:lpstr>
      <vt:lpstr>PowerPoint Presentation</vt:lpstr>
      <vt:lpstr>PowerPoint Presentation</vt:lpstr>
      <vt:lpstr>Standardise Values</vt:lpstr>
      <vt:lpstr>Exploratory Data Analysis</vt:lpstr>
      <vt:lpstr>Exploratory Data Analysis</vt:lpstr>
      <vt:lpstr>Exploratory Data Analysis</vt:lpstr>
      <vt:lpstr>Exploratory Data Analysis</vt:lpstr>
      <vt:lpstr>Exploratory Data Analysis</vt:lpstr>
      <vt:lpstr>After Encoding</vt:lpstr>
      <vt:lpstr>Model Hyperparameter Tuning</vt:lpstr>
      <vt:lpstr>Interpretation &amp; 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BigMart Sales Prediction</dc:title>
  <cp:lastModifiedBy>Alexia Liu</cp:lastModifiedBy>
  <cp:revision>14</cp:revision>
  <dcterms:modified xsi:type="dcterms:W3CDTF">2023-11-04T06:09:18Z</dcterms:modified>
</cp:coreProperties>
</file>